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1" r:id="rId1"/>
  </p:sldMasterIdLst>
  <p:notesMasterIdLst>
    <p:notesMasterId r:id="rId25"/>
  </p:notesMasterIdLst>
  <p:sldIdLst>
    <p:sldId id="256" r:id="rId2"/>
    <p:sldId id="257" r:id="rId3"/>
    <p:sldId id="258" r:id="rId4"/>
    <p:sldId id="259" r:id="rId5"/>
    <p:sldId id="260" r:id="rId6"/>
    <p:sldId id="261" r:id="rId7"/>
    <p:sldId id="262" r:id="rId8"/>
    <p:sldId id="265" r:id="rId9"/>
    <p:sldId id="266" r:id="rId10"/>
    <p:sldId id="275" r:id="rId11"/>
    <p:sldId id="263" r:id="rId12"/>
    <p:sldId id="268" r:id="rId13"/>
    <p:sldId id="278" r:id="rId14"/>
    <p:sldId id="269" r:id="rId15"/>
    <p:sldId id="271" r:id="rId16"/>
    <p:sldId id="279" r:id="rId17"/>
    <p:sldId id="270" r:id="rId18"/>
    <p:sldId id="272" r:id="rId19"/>
    <p:sldId id="273" r:id="rId20"/>
    <p:sldId id="264" r:id="rId21"/>
    <p:sldId id="274" r:id="rId22"/>
    <p:sldId id="280" r:id="rId23"/>
    <p:sldId id="28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8EB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73"/>
    <p:restoredTop sz="94643"/>
  </p:normalViewPr>
  <p:slideViewPr>
    <p:cSldViewPr snapToGrid="0">
      <p:cViewPr varScale="1">
        <p:scale>
          <a:sx n="108" d="100"/>
          <a:sy n="108" d="100"/>
        </p:scale>
        <p:origin x="232"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933DF-BB78-44CF-A44A-DBB25CD3799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13898F8-3C41-4EE9-9710-CBEF1985E9AF}">
      <dgm:prSet/>
      <dgm:spPr/>
      <dgm:t>
        <a:bodyPr/>
        <a:lstStyle/>
        <a:p>
          <a:r>
            <a:rPr lang="en-US" dirty="0"/>
            <a:t>FLVS –Computer Science and Financial Literacy Courses</a:t>
          </a:r>
        </a:p>
      </dgm:t>
    </dgm:pt>
    <dgm:pt modelId="{A6D4CA5F-6048-4394-B4DB-3D7D562AB480}" type="parTrans" cxnId="{7359C299-491C-4255-BC1C-DE8557037B99}">
      <dgm:prSet/>
      <dgm:spPr/>
      <dgm:t>
        <a:bodyPr/>
        <a:lstStyle/>
        <a:p>
          <a:endParaRPr lang="en-US"/>
        </a:p>
      </dgm:t>
    </dgm:pt>
    <dgm:pt modelId="{371DB436-B1C2-4CF3-8B99-1CCDD157B9CF}" type="sibTrans" cxnId="{7359C299-491C-4255-BC1C-DE8557037B99}">
      <dgm:prSet/>
      <dgm:spPr/>
      <dgm:t>
        <a:bodyPr/>
        <a:lstStyle/>
        <a:p>
          <a:endParaRPr lang="en-US"/>
        </a:p>
      </dgm:t>
    </dgm:pt>
    <dgm:pt modelId="{914E1238-399E-4130-A8F0-94F3D0530452}">
      <dgm:prSet/>
      <dgm:spPr/>
      <dgm:t>
        <a:bodyPr/>
        <a:lstStyle/>
        <a:p>
          <a:r>
            <a:rPr lang="en-US" dirty="0"/>
            <a:t>7Sisters home education- Health</a:t>
          </a:r>
        </a:p>
      </dgm:t>
    </dgm:pt>
    <dgm:pt modelId="{2240F005-11CE-451A-BA07-8819C9E91C08}" type="parTrans" cxnId="{EA7209CA-68F3-4879-8732-3CAB703C5FA6}">
      <dgm:prSet/>
      <dgm:spPr/>
      <dgm:t>
        <a:bodyPr/>
        <a:lstStyle/>
        <a:p>
          <a:endParaRPr lang="en-US"/>
        </a:p>
      </dgm:t>
    </dgm:pt>
    <dgm:pt modelId="{0AC99E54-1595-4108-88ED-D9C384B0732B}" type="sibTrans" cxnId="{EA7209CA-68F3-4879-8732-3CAB703C5FA6}">
      <dgm:prSet/>
      <dgm:spPr/>
      <dgm:t>
        <a:bodyPr/>
        <a:lstStyle/>
        <a:p>
          <a:endParaRPr lang="en-US"/>
        </a:p>
      </dgm:t>
    </dgm:pt>
    <dgm:pt modelId="{13104DFB-E6A7-4CDC-997F-1880E4DE08B3}">
      <dgm:prSet/>
      <dgm:spPr/>
      <dgm:t>
        <a:bodyPr/>
        <a:lstStyle/>
        <a:p>
          <a:r>
            <a:rPr lang="en-US" dirty="0"/>
            <a:t>Dave Ramsey- Entrepreneurship and any other courses</a:t>
          </a:r>
        </a:p>
      </dgm:t>
    </dgm:pt>
    <dgm:pt modelId="{3F6427BA-3A0C-413D-9080-6D19C39F8B24}" type="parTrans" cxnId="{1E4AEC3F-3A0B-43AA-9887-DD25762CBB9F}">
      <dgm:prSet/>
      <dgm:spPr/>
      <dgm:t>
        <a:bodyPr/>
        <a:lstStyle/>
        <a:p>
          <a:endParaRPr lang="en-US"/>
        </a:p>
      </dgm:t>
    </dgm:pt>
    <dgm:pt modelId="{7A8B5CC3-A726-43CF-A8E6-76402F52DADE}" type="sibTrans" cxnId="{1E4AEC3F-3A0B-43AA-9887-DD25762CBB9F}">
      <dgm:prSet/>
      <dgm:spPr/>
      <dgm:t>
        <a:bodyPr/>
        <a:lstStyle/>
        <a:p>
          <a:endParaRPr lang="en-US"/>
        </a:p>
      </dgm:t>
    </dgm:pt>
    <dgm:pt modelId="{98B5DC00-5812-4C7C-87DD-23ADED7C69A2}">
      <dgm:prSet/>
      <dgm:spPr/>
      <dgm:t>
        <a:bodyPr/>
        <a:lstStyle/>
        <a:p>
          <a:r>
            <a:rPr lang="en-US" dirty="0"/>
            <a:t>Fundafunda Academy- Photography, Mini Units</a:t>
          </a:r>
        </a:p>
      </dgm:t>
    </dgm:pt>
    <dgm:pt modelId="{B7F31B9E-D343-4818-A152-4B81F690B694}" type="parTrans" cxnId="{B6027B63-4C2F-4244-B1E3-CB16E1C216E9}">
      <dgm:prSet/>
      <dgm:spPr/>
      <dgm:t>
        <a:bodyPr/>
        <a:lstStyle/>
        <a:p>
          <a:endParaRPr lang="en-US"/>
        </a:p>
      </dgm:t>
    </dgm:pt>
    <dgm:pt modelId="{797E2065-9154-4A6B-A462-9139E0E2F2AA}" type="sibTrans" cxnId="{B6027B63-4C2F-4244-B1E3-CB16E1C216E9}">
      <dgm:prSet/>
      <dgm:spPr/>
      <dgm:t>
        <a:bodyPr/>
        <a:lstStyle/>
        <a:p>
          <a:endParaRPr lang="en-US"/>
        </a:p>
      </dgm:t>
    </dgm:pt>
    <dgm:pt modelId="{134BBDCD-A95A-4DC5-9CC6-8E3BEEC3A94B}">
      <dgm:prSet/>
      <dgm:spPr/>
      <dgm:t>
        <a:bodyPr/>
        <a:lstStyle/>
        <a:p>
          <a:r>
            <a:rPr lang="en-US" dirty="0"/>
            <a:t>BJU Academy-Any course</a:t>
          </a:r>
        </a:p>
      </dgm:t>
    </dgm:pt>
    <dgm:pt modelId="{CFE1A2FA-20BE-4C70-990B-4138D48A8E41}" type="parTrans" cxnId="{8EA197E6-409A-43ED-8056-6BE792762134}">
      <dgm:prSet/>
      <dgm:spPr/>
      <dgm:t>
        <a:bodyPr/>
        <a:lstStyle/>
        <a:p>
          <a:endParaRPr lang="en-US"/>
        </a:p>
      </dgm:t>
    </dgm:pt>
    <dgm:pt modelId="{D40780BF-AC37-45C6-8299-2BF5C36462A0}" type="sibTrans" cxnId="{8EA197E6-409A-43ED-8056-6BE792762134}">
      <dgm:prSet/>
      <dgm:spPr/>
      <dgm:t>
        <a:bodyPr/>
        <a:lstStyle/>
        <a:p>
          <a:endParaRPr lang="en-US"/>
        </a:p>
      </dgm:t>
    </dgm:pt>
    <dgm:pt modelId="{F986392F-03BE-6D4F-8F0B-AA634DC7C247}">
      <dgm:prSet/>
      <dgm:spPr/>
      <dgm:t>
        <a:bodyPr/>
        <a:lstStyle/>
        <a:p>
          <a:r>
            <a:rPr lang="en-US" dirty="0"/>
            <a:t>The Potters School</a:t>
          </a:r>
        </a:p>
      </dgm:t>
    </dgm:pt>
    <dgm:pt modelId="{E3610280-A14D-5444-B768-24E371690F7F}" type="parTrans" cxnId="{DAF8AFF7-160F-C441-8877-153F20ED9410}">
      <dgm:prSet/>
      <dgm:spPr/>
    </dgm:pt>
    <dgm:pt modelId="{277D7A3C-FF03-B240-99AC-7566A347B12C}" type="sibTrans" cxnId="{DAF8AFF7-160F-C441-8877-153F20ED9410}">
      <dgm:prSet/>
      <dgm:spPr/>
    </dgm:pt>
    <dgm:pt modelId="{66FEE2F9-C115-9C46-B1C0-B91065036EA4}" type="pres">
      <dgm:prSet presAssocID="{F1B933DF-BB78-44CF-A44A-DBB25CD37990}" presName="linear" presStyleCnt="0">
        <dgm:presLayoutVars>
          <dgm:animLvl val="lvl"/>
          <dgm:resizeHandles val="exact"/>
        </dgm:presLayoutVars>
      </dgm:prSet>
      <dgm:spPr/>
    </dgm:pt>
    <dgm:pt modelId="{12D59F6D-F570-2543-8319-1D169E5F5007}" type="pres">
      <dgm:prSet presAssocID="{813898F8-3C41-4EE9-9710-CBEF1985E9AF}" presName="parentText" presStyleLbl="node1" presStyleIdx="0" presStyleCnt="6">
        <dgm:presLayoutVars>
          <dgm:chMax val="0"/>
          <dgm:bulletEnabled val="1"/>
        </dgm:presLayoutVars>
      </dgm:prSet>
      <dgm:spPr/>
    </dgm:pt>
    <dgm:pt modelId="{9841B857-277D-F049-9BB5-7BE1DE09840A}" type="pres">
      <dgm:prSet presAssocID="{371DB436-B1C2-4CF3-8B99-1CCDD157B9CF}" presName="spacer" presStyleCnt="0"/>
      <dgm:spPr/>
    </dgm:pt>
    <dgm:pt modelId="{162AA5E6-33A9-0848-A856-CE88EF3F26E3}" type="pres">
      <dgm:prSet presAssocID="{914E1238-399E-4130-A8F0-94F3D0530452}" presName="parentText" presStyleLbl="node1" presStyleIdx="1" presStyleCnt="6">
        <dgm:presLayoutVars>
          <dgm:chMax val="0"/>
          <dgm:bulletEnabled val="1"/>
        </dgm:presLayoutVars>
      </dgm:prSet>
      <dgm:spPr/>
    </dgm:pt>
    <dgm:pt modelId="{9623F763-7284-9840-837B-0D57A3F2DEE9}" type="pres">
      <dgm:prSet presAssocID="{0AC99E54-1595-4108-88ED-D9C384B0732B}" presName="spacer" presStyleCnt="0"/>
      <dgm:spPr/>
    </dgm:pt>
    <dgm:pt modelId="{FFCDC340-632F-3942-B2C3-404C73534F97}" type="pres">
      <dgm:prSet presAssocID="{13104DFB-E6A7-4CDC-997F-1880E4DE08B3}" presName="parentText" presStyleLbl="node1" presStyleIdx="2" presStyleCnt="6">
        <dgm:presLayoutVars>
          <dgm:chMax val="0"/>
          <dgm:bulletEnabled val="1"/>
        </dgm:presLayoutVars>
      </dgm:prSet>
      <dgm:spPr/>
    </dgm:pt>
    <dgm:pt modelId="{AF16E1CE-8FA4-3A46-9713-232D34F53F53}" type="pres">
      <dgm:prSet presAssocID="{7A8B5CC3-A726-43CF-A8E6-76402F52DADE}" presName="spacer" presStyleCnt="0"/>
      <dgm:spPr/>
    </dgm:pt>
    <dgm:pt modelId="{E932C1B8-5B2D-BD41-BE4C-BFB012BD5BAD}" type="pres">
      <dgm:prSet presAssocID="{98B5DC00-5812-4C7C-87DD-23ADED7C69A2}" presName="parentText" presStyleLbl="node1" presStyleIdx="3" presStyleCnt="6">
        <dgm:presLayoutVars>
          <dgm:chMax val="0"/>
          <dgm:bulletEnabled val="1"/>
        </dgm:presLayoutVars>
      </dgm:prSet>
      <dgm:spPr/>
    </dgm:pt>
    <dgm:pt modelId="{442C5187-B48B-A740-9629-F6A27D04F425}" type="pres">
      <dgm:prSet presAssocID="{797E2065-9154-4A6B-A462-9139E0E2F2AA}" presName="spacer" presStyleCnt="0"/>
      <dgm:spPr/>
    </dgm:pt>
    <dgm:pt modelId="{934925B4-A9B8-2144-B164-E7FE6566AF98}" type="pres">
      <dgm:prSet presAssocID="{134BBDCD-A95A-4DC5-9CC6-8E3BEEC3A94B}" presName="parentText" presStyleLbl="node1" presStyleIdx="4" presStyleCnt="6">
        <dgm:presLayoutVars>
          <dgm:chMax val="0"/>
          <dgm:bulletEnabled val="1"/>
        </dgm:presLayoutVars>
      </dgm:prSet>
      <dgm:spPr/>
    </dgm:pt>
    <dgm:pt modelId="{334349B4-BB3A-BB40-A12F-D2FD4362A755}" type="pres">
      <dgm:prSet presAssocID="{D40780BF-AC37-45C6-8299-2BF5C36462A0}" presName="spacer" presStyleCnt="0"/>
      <dgm:spPr/>
    </dgm:pt>
    <dgm:pt modelId="{49984CC2-93C0-1440-A50A-A1CD90274FDD}" type="pres">
      <dgm:prSet presAssocID="{F986392F-03BE-6D4F-8F0B-AA634DC7C247}" presName="parentText" presStyleLbl="node1" presStyleIdx="5" presStyleCnt="6">
        <dgm:presLayoutVars>
          <dgm:chMax val="0"/>
          <dgm:bulletEnabled val="1"/>
        </dgm:presLayoutVars>
      </dgm:prSet>
      <dgm:spPr/>
    </dgm:pt>
  </dgm:ptLst>
  <dgm:cxnLst>
    <dgm:cxn modelId="{E1C0CF1D-5530-6E4B-8D4C-6A1A55ADF3B7}" type="presOf" srcId="{F1B933DF-BB78-44CF-A44A-DBB25CD37990}" destId="{66FEE2F9-C115-9C46-B1C0-B91065036EA4}" srcOrd="0" destOrd="0" presId="urn:microsoft.com/office/officeart/2005/8/layout/vList2"/>
    <dgm:cxn modelId="{2C031130-E4BE-9844-B97C-E79751F6DB6F}" type="presOf" srcId="{13104DFB-E6A7-4CDC-997F-1880E4DE08B3}" destId="{FFCDC340-632F-3942-B2C3-404C73534F97}" srcOrd="0" destOrd="0" presId="urn:microsoft.com/office/officeart/2005/8/layout/vList2"/>
    <dgm:cxn modelId="{1E4AEC3F-3A0B-43AA-9887-DD25762CBB9F}" srcId="{F1B933DF-BB78-44CF-A44A-DBB25CD37990}" destId="{13104DFB-E6A7-4CDC-997F-1880E4DE08B3}" srcOrd="2" destOrd="0" parTransId="{3F6427BA-3A0C-413D-9080-6D19C39F8B24}" sibTransId="{7A8B5CC3-A726-43CF-A8E6-76402F52DADE}"/>
    <dgm:cxn modelId="{F4575148-E164-0845-A8AD-F5B503425014}" type="presOf" srcId="{F986392F-03BE-6D4F-8F0B-AA634DC7C247}" destId="{49984CC2-93C0-1440-A50A-A1CD90274FDD}" srcOrd="0" destOrd="0" presId="urn:microsoft.com/office/officeart/2005/8/layout/vList2"/>
    <dgm:cxn modelId="{0BDDBC61-EBDC-BF42-8968-F39E7B25CEE6}" type="presOf" srcId="{813898F8-3C41-4EE9-9710-CBEF1985E9AF}" destId="{12D59F6D-F570-2543-8319-1D169E5F5007}" srcOrd="0" destOrd="0" presId="urn:microsoft.com/office/officeart/2005/8/layout/vList2"/>
    <dgm:cxn modelId="{B6027B63-4C2F-4244-B1E3-CB16E1C216E9}" srcId="{F1B933DF-BB78-44CF-A44A-DBB25CD37990}" destId="{98B5DC00-5812-4C7C-87DD-23ADED7C69A2}" srcOrd="3" destOrd="0" parTransId="{B7F31B9E-D343-4818-A152-4B81F690B694}" sibTransId="{797E2065-9154-4A6B-A462-9139E0E2F2AA}"/>
    <dgm:cxn modelId="{7E9BDD73-74BC-AA4B-BA27-C111D8EE54B6}" type="presOf" srcId="{914E1238-399E-4130-A8F0-94F3D0530452}" destId="{162AA5E6-33A9-0848-A856-CE88EF3F26E3}" srcOrd="0" destOrd="0" presId="urn:microsoft.com/office/officeart/2005/8/layout/vList2"/>
    <dgm:cxn modelId="{7359C299-491C-4255-BC1C-DE8557037B99}" srcId="{F1B933DF-BB78-44CF-A44A-DBB25CD37990}" destId="{813898F8-3C41-4EE9-9710-CBEF1985E9AF}" srcOrd="0" destOrd="0" parTransId="{A6D4CA5F-6048-4394-B4DB-3D7D562AB480}" sibTransId="{371DB436-B1C2-4CF3-8B99-1CCDD157B9CF}"/>
    <dgm:cxn modelId="{55A13CAB-F5B3-8F41-AC02-C99F9782EB26}" type="presOf" srcId="{98B5DC00-5812-4C7C-87DD-23ADED7C69A2}" destId="{E932C1B8-5B2D-BD41-BE4C-BFB012BD5BAD}" srcOrd="0" destOrd="0" presId="urn:microsoft.com/office/officeart/2005/8/layout/vList2"/>
    <dgm:cxn modelId="{EA7209CA-68F3-4879-8732-3CAB703C5FA6}" srcId="{F1B933DF-BB78-44CF-A44A-DBB25CD37990}" destId="{914E1238-399E-4130-A8F0-94F3D0530452}" srcOrd="1" destOrd="0" parTransId="{2240F005-11CE-451A-BA07-8819C9E91C08}" sibTransId="{0AC99E54-1595-4108-88ED-D9C384B0732B}"/>
    <dgm:cxn modelId="{431FE3DF-BAFC-A243-ABA6-CD6119500358}" type="presOf" srcId="{134BBDCD-A95A-4DC5-9CC6-8E3BEEC3A94B}" destId="{934925B4-A9B8-2144-B164-E7FE6566AF98}" srcOrd="0" destOrd="0" presId="urn:microsoft.com/office/officeart/2005/8/layout/vList2"/>
    <dgm:cxn modelId="{8EA197E6-409A-43ED-8056-6BE792762134}" srcId="{F1B933DF-BB78-44CF-A44A-DBB25CD37990}" destId="{134BBDCD-A95A-4DC5-9CC6-8E3BEEC3A94B}" srcOrd="4" destOrd="0" parTransId="{CFE1A2FA-20BE-4C70-990B-4138D48A8E41}" sibTransId="{D40780BF-AC37-45C6-8299-2BF5C36462A0}"/>
    <dgm:cxn modelId="{DAF8AFF7-160F-C441-8877-153F20ED9410}" srcId="{F1B933DF-BB78-44CF-A44A-DBB25CD37990}" destId="{F986392F-03BE-6D4F-8F0B-AA634DC7C247}" srcOrd="5" destOrd="0" parTransId="{E3610280-A14D-5444-B768-24E371690F7F}" sibTransId="{277D7A3C-FF03-B240-99AC-7566A347B12C}"/>
    <dgm:cxn modelId="{3F94C3CA-1CE5-E544-B109-ABB8350BFC20}" type="presParOf" srcId="{66FEE2F9-C115-9C46-B1C0-B91065036EA4}" destId="{12D59F6D-F570-2543-8319-1D169E5F5007}" srcOrd="0" destOrd="0" presId="urn:microsoft.com/office/officeart/2005/8/layout/vList2"/>
    <dgm:cxn modelId="{7374807E-E391-DA4B-83E5-4331EE98B568}" type="presParOf" srcId="{66FEE2F9-C115-9C46-B1C0-B91065036EA4}" destId="{9841B857-277D-F049-9BB5-7BE1DE09840A}" srcOrd="1" destOrd="0" presId="urn:microsoft.com/office/officeart/2005/8/layout/vList2"/>
    <dgm:cxn modelId="{29F3D82A-FB09-9143-8A17-2A94B9E7A147}" type="presParOf" srcId="{66FEE2F9-C115-9C46-B1C0-B91065036EA4}" destId="{162AA5E6-33A9-0848-A856-CE88EF3F26E3}" srcOrd="2" destOrd="0" presId="urn:microsoft.com/office/officeart/2005/8/layout/vList2"/>
    <dgm:cxn modelId="{A2F67976-83F2-1A45-9AF1-493916B96792}" type="presParOf" srcId="{66FEE2F9-C115-9C46-B1C0-B91065036EA4}" destId="{9623F763-7284-9840-837B-0D57A3F2DEE9}" srcOrd="3" destOrd="0" presId="urn:microsoft.com/office/officeart/2005/8/layout/vList2"/>
    <dgm:cxn modelId="{DADB729B-4DA9-F04E-936C-22147E790915}" type="presParOf" srcId="{66FEE2F9-C115-9C46-B1C0-B91065036EA4}" destId="{FFCDC340-632F-3942-B2C3-404C73534F97}" srcOrd="4" destOrd="0" presId="urn:microsoft.com/office/officeart/2005/8/layout/vList2"/>
    <dgm:cxn modelId="{D80B6D72-9E02-614B-84F6-0DBAE8BF194F}" type="presParOf" srcId="{66FEE2F9-C115-9C46-B1C0-B91065036EA4}" destId="{AF16E1CE-8FA4-3A46-9713-232D34F53F53}" srcOrd="5" destOrd="0" presId="urn:microsoft.com/office/officeart/2005/8/layout/vList2"/>
    <dgm:cxn modelId="{6639F299-A71D-5D44-B70C-A6AAC655B62D}" type="presParOf" srcId="{66FEE2F9-C115-9C46-B1C0-B91065036EA4}" destId="{E932C1B8-5B2D-BD41-BE4C-BFB012BD5BAD}" srcOrd="6" destOrd="0" presId="urn:microsoft.com/office/officeart/2005/8/layout/vList2"/>
    <dgm:cxn modelId="{6358E331-9B4A-2249-8C25-F8B685AF93D6}" type="presParOf" srcId="{66FEE2F9-C115-9C46-B1C0-B91065036EA4}" destId="{442C5187-B48B-A740-9629-F6A27D04F425}" srcOrd="7" destOrd="0" presId="urn:microsoft.com/office/officeart/2005/8/layout/vList2"/>
    <dgm:cxn modelId="{A8E628D3-D55B-8A4F-9DB3-D7B9D2BEE247}" type="presParOf" srcId="{66FEE2F9-C115-9C46-B1C0-B91065036EA4}" destId="{934925B4-A9B8-2144-B164-E7FE6566AF98}" srcOrd="8" destOrd="0" presId="urn:microsoft.com/office/officeart/2005/8/layout/vList2"/>
    <dgm:cxn modelId="{2F563029-2F84-3440-BBC6-852E37E30EAA}" type="presParOf" srcId="{66FEE2F9-C115-9C46-B1C0-B91065036EA4}" destId="{334349B4-BB3A-BB40-A12F-D2FD4362A755}" srcOrd="9" destOrd="0" presId="urn:microsoft.com/office/officeart/2005/8/layout/vList2"/>
    <dgm:cxn modelId="{82EC8154-8E26-724B-B62C-5E4B82D7578D}" type="presParOf" srcId="{66FEE2F9-C115-9C46-B1C0-B91065036EA4}" destId="{49984CC2-93C0-1440-A50A-A1CD90274FDD}"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8B0F93-71D1-42C9-B961-94CC674081FC}" type="doc">
      <dgm:prSet loTypeId="urn:microsoft.com/office/officeart/2016/7/layout/VerticalHollowActionList" loCatId="List" qsTypeId="urn:microsoft.com/office/officeart/2005/8/quickstyle/simple1" qsCatId="simple" csTypeId="urn:microsoft.com/office/officeart/2005/8/colors/accent1_2" csCatId="accent1"/>
      <dgm:spPr/>
      <dgm:t>
        <a:bodyPr/>
        <a:lstStyle/>
        <a:p>
          <a:endParaRPr lang="en-US"/>
        </a:p>
      </dgm:t>
    </dgm:pt>
    <dgm:pt modelId="{732C66C4-E2B0-4A92-B89C-847EA8E4D4F4}">
      <dgm:prSet/>
      <dgm:spPr/>
      <dgm:t>
        <a:bodyPr/>
        <a:lstStyle/>
        <a:p>
          <a:r>
            <a:rPr lang="en-US" dirty="0"/>
            <a:t>Try</a:t>
          </a:r>
        </a:p>
      </dgm:t>
    </dgm:pt>
    <dgm:pt modelId="{58D9E216-86C2-4474-A651-7908575DE7D1}" type="parTrans" cxnId="{F680D36E-43AD-4D00-A876-E2DFFE4D1582}">
      <dgm:prSet/>
      <dgm:spPr/>
      <dgm:t>
        <a:bodyPr/>
        <a:lstStyle/>
        <a:p>
          <a:endParaRPr lang="en-US"/>
        </a:p>
      </dgm:t>
    </dgm:pt>
    <dgm:pt modelId="{AC2141CA-F246-4B67-8BC2-4F3BF2BC7979}" type="sibTrans" cxnId="{F680D36E-43AD-4D00-A876-E2DFFE4D1582}">
      <dgm:prSet/>
      <dgm:spPr/>
      <dgm:t>
        <a:bodyPr/>
        <a:lstStyle/>
        <a:p>
          <a:endParaRPr lang="en-US"/>
        </a:p>
      </dgm:t>
    </dgm:pt>
    <dgm:pt modelId="{70E5C38B-E2BE-44D5-96A3-21A813B4DB4D}">
      <dgm:prSet/>
      <dgm:spPr/>
      <dgm:t>
        <a:bodyPr/>
        <a:lstStyle/>
        <a:p>
          <a:r>
            <a:rPr lang="en-US" dirty="0"/>
            <a:t>Try to craft a few, short or long term internships for your student in their general areas of interest</a:t>
          </a:r>
        </a:p>
      </dgm:t>
    </dgm:pt>
    <dgm:pt modelId="{9CE33687-25C7-45B8-8805-DF0771D76A3C}" type="parTrans" cxnId="{9EABDA73-78F3-4BC4-9B4D-5D9C39B59D13}">
      <dgm:prSet/>
      <dgm:spPr/>
      <dgm:t>
        <a:bodyPr/>
        <a:lstStyle/>
        <a:p>
          <a:endParaRPr lang="en-US"/>
        </a:p>
      </dgm:t>
    </dgm:pt>
    <dgm:pt modelId="{7395A0FD-DB24-4529-9BC0-B55206051FD7}" type="sibTrans" cxnId="{9EABDA73-78F3-4BC4-9B4D-5D9C39B59D13}">
      <dgm:prSet/>
      <dgm:spPr/>
      <dgm:t>
        <a:bodyPr/>
        <a:lstStyle/>
        <a:p>
          <a:endParaRPr lang="en-US"/>
        </a:p>
      </dgm:t>
    </dgm:pt>
    <dgm:pt modelId="{30B4E7FC-BA99-4C8E-AECD-A7C3D617ECB3}">
      <dgm:prSet/>
      <dgm:spPr/>
      <dgm:t>
        <a:bodyPr/>
        <a:lstStyle/>
        <a:p>
          <a:r>
            <a:rPr lang="en-US" dirty="0"/>
            <a:t>Consider</a:t>
          </a:r>
        </a:p>
      </dgm:t>
    </dgm:pt>
    <dgm:pt modelId="{2998D5A1-6BAC-42E0-BF91-523871C89346}" type="parTrans" cxnId="{3489BA0A-4D6C-4EA4-A9CC-64988121F075}">
      <dgm:prSet/>
      <dgm:spPr/>
      <dgm:t>
        <a:bodyPr/>
        <a:lstStyle/>
        <a:p>
          <a:endParaRPr lang="en-US"/>
        </a:p>
      </dgm:t>
    </dgm:pt>
    <dgm:pt modelId="{4101DF55-DE87-4C6F-AC0C-4011AD7E21A0}" type="sibTrans" cxnId="{3489BA0A-4D6C-4EA4-A9CC-64988121F075}">
      <dgm:prSet/>
      <dgm:spPr/>
      <dgm:t>
        <a:bodyPr/>
        <a:lstStyle/>
        <a:p>
          <a:endParaRPr lang="en-US"/>
        </a:p>
      </dgm:t>
    </dgm:pt>
    <dgm:pt modelId="{8C8323AA-F902-4152-843E-123A78ADD9BF}">
      <dgm:prSet/>
      <dgm:spPr/>
      <dgm:t>
        <a:bodyPr/>
        <a:lstStyle/>
        <a:p>
          <a:r>
            <a:rPr lang="en-US" dirty="0"/>
            <a:t>Consider apprenticing under a trade:  </a:t>
          </a:r>
        </a:p>
      </dgm:t>
    </dgm:pt>
    <dgm:pt modelId="{2338219C-3B67-48EC-ABE7-C5E167DC1B01}" type="parTrans" cxnId="{63FD6EB7-44FA-477C-94ED-2CDE8B636824}">
      <dgm:prSet/>
      <dgm:spPr/>
      <dgm:t>
        <a:bodyPr/>
        <a:lstStyle/>
        <a:p>
          <a:endParaRPr lang="en-US"/>
        </a:p>
      </dgm:t>
    </dgm:pt>
    <dgm:pt modelId="{B4F254F6-89BD-4DF7-80BF-627FAB0C62D2}" type="sibTrans" cxnId="{63FD6EB7-44FA-477C-94ED-2CDE8B636824}">
      <dgm:prSet/>
      <dgm:spPr/>
      <dgm:t>
        <a:bodyPr/>
        <a:lstStyle/>
        <a:p>
          <a:endParaRPr lang="en-US"/>
        </a:p>
      </dgm:t>
    </dgm:pt>
    <dgm:pt modelId="{35FE0A63-1B86-4866-8D62-6473FA355016}">
      <dgm:prSet/>
      <dgm:spPr/>
      <dgm:t>
        <a:bodyPr/>
        <a:lstStyle/>
        <a:p>
          <a:r>
            <a:rPr lang="en-US" dirty="0"/>
            <a:t>Look</a:t>
          </a:r>
        </a:p>
      </dgm:t>
    </dgm:pt>
    <dgm:pt modelId="{32DF4C86-A4A7-492E-8EC0-8A79CF3A0C5E}" type="parTrans" cxnId="{03AFB28B-D8D2-41F8-924E-56467FE80E93}">
      <dgm:prSet/>
      <dgm:spPr/>
      <dgm:t>
        <a:bodyPr/>
        <a:lstStyle/>
        <a:p>
          <a:endParaRPr lang="en-US"/>
        </a:p>
      </dgm:t>
    </dgm:pt>
    <dgm:pt modelId="{C160F72D-BDDA-4208-90D9-9DDDA0346DEE}" type="sibTrans" cxnId="{03AFB28B-D8D2-41F8-924E-56467FE80E93}">
      <dgm:prSet/>
      <dgm:spPr/>
      <dgm:t>
        <a:bodyPr/>
        <a:lstStyle/>
        <a:p>
          <a:endParaRPr lang="en-US"/>
        </a:p>
      </dgm:t>
    </dgm:pt>
    <dgm:pt modelId="{35C6336E-43A9-47F3-8D92-C3F5CBCDF900}">
      <dgm:prSet/>
      <dgm:spPr/>
      <dgm:t>
        <a:bodyPr/>
        <a:lstStyle/>
        <a:p>
          <a:r>
            <a:rPr lang="en-US" dirty="0"/>
            <a:t>Look at who is in your circle that can provide some learning</a:t>
          </a:r>
        </a:p>
      </dgm:t>
    </dgm:pt>
    <dgm:pt modelId="{F2F49140-D1E8-4C4E-A898-E8948F726C3D}" type="parTrans" cxnId="{11543EC5-4B62-49F7-ADCA-E7B9830B43AF}">
      <dgm:prSet/>
      <dgm:spPr/>
      <dgm:t>
        <a:bodyPr/>
        <a:lstStyle/>
        <a:p>
          <a:endParaRPr lang="en-US"/>
        </a:p>
      </dgm:t>
    </dgm:pt>
    <dgm:pt modelId="{B0A94370-011A-41F0-A739-1570F5777C88}" type="sibTrans" cxnId="{11543EC5-4B62-49F7-ADCA-E7B9830B43AF}">
      <dgm:prSet/>
      <dgm:spPr/>
      <dgm:t>
        <a:bodyPr/>
        <a:lstStyle/>
        <a:p>
          <a:endParaRPr lang="en-US"/>
        </a:p>
      </dgm:t>
    </dgm:pt>
    <dgm:pt modelId="{1B57A534-13A0-3D41-A865-CA542C8FD288}" type="pres">
      <dgm:prSet presAssocID="{A48B0F93-71D1-42C9-B961-94CC674081FC}" presName="Name0" presStyleCnt="0">
        <dgm:presLayoutVars>
          <dgm:dir/>
          <dgm:animLvl val="lvl"/>
          <dgm:resizeHandles val="exact"/>
        </dgm:presLayoutVars>
      </dgm:prSet>
      <dgm:spPr/>
    </dgm:pt>
    <dgm:pt modelId="{2289F9D1-197E-D443-8E43-0FCCDB2A00ED}" type="pres">
      <dgm:prSet presAssocID="{732C66C4-E2B0-4A92-B89C-847EA8E4D4F4}" presName="linNode" presStyleCnt="0"/>
      <dgm:spPr/>
    </dgm:pt>
    <dgm:pt modelId="{9DC29A8B-4D6C-844A-9B9D-3F9DE236C46B}" type="pres">
      <dgm:prSet presAssocID="{732C66C4-E2B0-4A92-B89C-847EA8E4D4F4}" presName="parentText" presStyleLbl="solidFgAcc1" presStyleIdx="0" presStyleCnt="3">
        <dgm:presLayoutVars>
          <dgm:chMax val="1"/>
          <dgm:bulletEnabled/>
        </dgm:presLayoutVars>
      </dgm:prSet>
      <dgm:spPr/>
    </dgm:pt>
    <dgm:pt modelId="{33617E8D-6DD4-644A-97AB-F3DB9DBA4E5B}" type="pres">
      <dgm:prSet presAssocID="{732C66C4-E2B0-4A92-B89C-847EA8E4D4F4}" presName="descendantText" presStyleLbl="alignNode1" presStyleIdx="0" presStyleCnt="3">
        <dgm:presLayoutVars>
          <dgm:bulletEnabled/>
        </dgm:presLayoutVars>
      </dgm:prSet>
      <dgm:spPr/>
    </dgm:pt>
    <dgm:pt modelId="{2500F04D-B1B4-DA4B-9F01-B00F8020FC78}" type="pres">
      <dgm:prSet presAssocID="{AC2141CA-F246-4B67-8BC2-4F3BF2BC7979}" presName="sp" presStyleCnt="0"/>
      <dgm:spPr/>
    </dgm:pt>
    <dgm:pt modelId="{65FB465E-4047-4D41-A2A7-D7786C3C6B91}" type="pres">
      <dgm:prSet presAssocID="{30B4E7FC-BA99-4C8E-AECD-A7C3D617ECB3}" presName="linNode" presStyleCnt="0"/>
      <dgm:spPr/>
    </dgm:pt>
    <dgm:pt modelId="{64A1A068-2C72-5545-8AA6-AC023A1E3E45}" type="pres">
      <dgm:prSet presAssocID="{30B4E7FC-BA99-4C8E-AECD-A7C3D617ECB3}" presName="parentText" presStyleLbl="solidFgAcc1" presStyleIdx="1" presStyleCnt="3">
        <dgm:presLayoutVars>
          <dgm:chMax val="1"/>
          <dgm:bulletEnabled/>
        </dgm:presLayoutVars>
      </dgm:prSet>
      <dgm:spPr/>
    </dgm:pt>
    <dgm:pt modelId="{C8B27181-8D42-9545-9BA5-36A67D610D41}" type="pres">
      <dgm:prSet presAssocID="{30B4E7FC-BA99-4C8E-AECD-A7C3D617ECB3}" presName="descendantText" presStyleLbl="alignNode1" presStyleIdx="1" presStyleCnt="3">
        <dgm:presLayoutVars>
          <dgm:bulletEnabled/>
        </dgm:presLayoutVars>
      </dgm:prSet>
      <dgm:spPr/>
    </dgm:pt>
    <dgm:pt modelId="{E74F91ED-95E1-A748-AD48-024874C309E8}" type="pres">
      <dgm:prSet presAssocID="{4101DF55-DE87-4C6F-AC0C-4011AD7E21A0}" presName="sp" presStyleCnt="0"/>
      <dgm:spPr/>
    </dgm:pt>
    <dgm:pt modelId="{21DA75BC-0F88-BC49-AB32-95F5ADF4CD1E}" type="pres">
      <dgm:prSet presAssocID="{35FE0A63-1B86-4866-8D62-6473FA355016}" presName="linNode" presStyleCnt="0"/>
      <dgm:spPr/>
    </dgm:pt>
    <dgm:pt modelId="{5C11F3FB-8502-7040-BAB0-AFCD97F06B77}" type="pres">
      <dgm:prSet presAssocID="{35FE0A63-1B86-4866-8D62-6473FA355016}" presName="parentText" presStyleLbl="solidFgAcc1" presStyleIdx="2" presStyleCnt="3">
        <dgm:presLayoutVars>
          <dgm:chMax val="1"/>
          <dgm:bulletEnabled/>
        </dgm:presLayoutVars>
      </dgm:prSet>
      <dgm:spPr/>
    </dgm:pt>
    <dgm:pt modelId="{67CD4B27-D294-F846-83C5-101C21039B88}" type="pres">
      <dgm:prSet presAssocID="{35FE0A63-1B86-4866-8D62-6473FA355016}" presName="descendantText" presStyleLbl="alignNode1" presStyleIdx="2" presStyleCnt="3">
        <dgm:presLayoutVars>
          <dgm:bulletEnabled/>
        </dgm:presLayoutVars>
      </dgm:prSet>
      <dgm:spPr/>
    </dgm:pt>
  </dgm:ptLst>
  <dgm:cxnLst>
    <dgm:cxn modelId="{87597502-C64F-8B49-BF5A-6EF43483222A}" type="presOf" srcId="{35FE0A63-1B86-4866-8D62-6473FA355016}" destId="{5C11F3FB-8502-7040-BAB0-AFCD97F06B77}" srcOrd="0" destOrd="0" presId="urn:microsoft.com/office/officeart/2016/7/layout/VerticalHollowActionList"/>
    <dgm:cxn modelId="{3489BA0A-4D6C-4EA4-A9CC-64988121F075}" srcId="{A48B0F93-71D1-42C9-B961-94CC674081FC}" destId="{30B4E7FC-BA99-4C8E-AECD-A7C3D617ECB3}" srcOrd="1" destOrd="0" parTransId="{2998D5A1-6BAC-42E0-BF91-523871C89346}" sibTransId="{4101DF55-DE87-4C6F-AC0C-4011AD7E21A0}"/>
    <dgm:cxn modelId="{0B20161B-535A-9C44-B52F-9122EA2183A7}" type="presOf" srcId="{35C6336E-43A9-47F3-8D92-C3F5CBCDF900}" destId="{67CD4B27-D294-F846-83C5-101C21039B88}" srcOrd="0" destOrd="0" presId="urn:microsoft.com/office/officeart/2016/7/layout/VerticalHollowActionList"/>
    <dgm:cxn modelId="{174E291C-1AA0-B348-9B2B-6B9BB09DE1AE}" type="presOf" srcId="{A48B0F93-71D1-42C9-B961-94CC674081FC}" destId="{1B57A534-13A0-3D41-A865-CA542C8FD288}" srcOrd="0" destOrd="0" presId="urn:microsoft.com/office/officeart/2016/7/layout/VerticalHollowActionList"/>
    <dgm:cxn modelId="{A9985F45-59AE-F948-ABCB-C42DDCA23163}" type="presOf" srcId="{30B4E7FC-BA99-4C8E-AECD-A7C3D617ECB3}" destId="{64A1A068-2C72-5545-8AA6-AC023A1E3E45}" srcOrd="0" destOrd="0" presId="urn:microsoft.com/office/officeart/2016/7/layout/VerticalHollowActionList"/>
    <dgm:cxn modelId="{F680D36E-43AD-4D00-A876-E2DFFE4D1582}" srcId="{A48B0F93-71D1-42C9-B961-94CC674081FC}" destId="{732C66C4-E2B0-4A92-B89C-847EA8E4D4F4}" srcOrd="0" destOrd="0" parTransId="{58D9E216-86C2-4474-A651-7908575DE7D1}" sibTransId="{AC2141CA-F246-4B67-8BC2-4F3BF2BC7979}"/>
    <dgm:cxn modelId="{9EABDA73-78F3-4BC4-9B4D-5D9C39B59D13}" srcId="{732C66C4-E2B0-4A92-B89C-847EA8E4D4F4}" destId="{70E5C38B-E2BE-44D5-96A3-21A813B4DB4D}" srcOrd="0" destOrd="0" parTransId="{9CE33687-25C7-45B8-8805-DF0771D76A3C}" sibTransId="{7395A0FD-DB24-4529-9BC0-B55206051FD7}"/>
    <dgm:cxn modelId="{03AFB28B-D8D2-41F8-924E-56467FE80E93}" srcId="{A48B0F93-71D1-42C9-B961-94CC674081FC}" destId="{35FE0A63-1B86-4866-8D62-6473FA355016}" srcOrd="2" destOrd="0" parTransId="{32DF4C86-A4A7-492E-8EC0-8A79CF3A0C5E}" sibTransId="{C160F72D-BDDA-4208-90D9-9DDDA0346DEE}"/>
    <dgm:cxn modelId="{4F510AA2-1A24-6A41-87A1-7691A3B398F2}" type="presOf" srcId="{70E5C38B-E2BE-44D5-96A3-21A813B4DB4D}" destId="{33617E8D-6DD4-644A-97AB-F3DB9DBA4E5B}" srcOrd="0" destOrd="0" presId="urn:microsoft.com/office/officeart/2016/7/layout/VerticalHollowActionList"/>
    <dgm:cxn modelId="{616099A2-9060-BA46-ABB9-87A5F0D3EF39}" type="presOf" srcId="{8C8323AA-F902-4152-843E-123A78ADD9BF}" destId="{C8B27181-8D42-9545-9BA5-36A67D610D41}" srcOrd="0" destOrd="0" presId="urn:microsoft.com/office/officeart/2016/7/layout/VerticalHollowActionList"/>
    <dgm:cxn modelId="{8F99FCB0-CE58-ED4D-8744-1F68CC9788DA}" type="presOf" srcId="{732C66C4-E2B0-4A92-B89C-847EA8E4D4F4}" destId="{9DC29A8B-4D6C-844A-9B9D-3F9DE236C46B}" srcOrd="0" destOrd="0" presId="urn:microsoft.com/office/officeart/2016/7/layout/VerticalHollowActionList"/>
    <dgm:cxn modelId="{63FD6EB7-44FA-477C-94ED-2CDE8B636824}" srcId="{30B4E7FC-BA99-4C8E-AECD-A7C3D617ECB3}" destId="{8C8323AA-F902-4152-843E-123A78ADD9BF}" srcOrd="0" destOrd="0" parTransId="{2338219C-3B67-48EC-ABE7-C5E167DC1B01}" sibTransId="{B4F254F6-89BD-4DF7-80BF-627FAB0C62D2}"/>
    <dgm:cxn modelId="{11543EC5-4B62-49F7-ADCA-E7B9830B43AF}" srcId="{35FE0A63-1B86-4866-8D62-6473FA355016}" destId="{35C6336E-43A9-47F3-8D92-C3F5CBCDF900}" srcOrd="0" destOrd="0" parTransId="{F2F49140-D1E8-4C4E-A898-E8948F726C3D}" sibTransId="{B0A94370-011A-41F0-A739-1570F5777C88}"/>
    <dgm:cxn modelId="{22CB7FDB-BE33-F042-AC2A-1D693FB39385}" type="presParOf" srcId="{1B57A534-13A0-3D41-A865-CA542C8FD288}" destId="{2289F9D1-197E-D443-8E43-0FCCDB2A00ED}" srcOrd="0" destOrd="0" presId="urn:microsoft.com/office/officeart/2016/7/layout/VerticalHollowActionList"/>
    <dgm:cxn modelId="{57A358B8-BAC1-3041-A354-B3494136568A}" type="presParOf" srcId="{2289F9D1-197E-D443-8E43-0FCCDB2A00ED}" destId="{9DC29A8B-4D6C-844A-9B9D-3F9DE236C46B}" srcOrd="0" destOrd="0" presId="urn:microsoft.com/office/officeart/2016/7/layout/VerticalHollowActionList"/>
    <dgm:cxn modelId="{E718730D-E717-B64C-8CA3-9CD1D163BCEA}" type="presParOf" srcId="{2289F9D1-197E-D443-8E43-0FCCDB2A00ED}" destId="{33617E8D-6DD4-644A-97AB-F3DB9DBA4E5B}" srcOrd="1" destOrd="0" presId="urn:microsoft.com/office/officeart/2016/7/layout/VerticalHollowActionList"/>
    <dgm:cxn modelId="{308FAA24-5FB8-4446-B0E1-5B2F21265910}" type="presParOf" srcId="{1B57A534-13A0-3D41-A865-CA542C8FD288}" destId="{2500F04D-B1B4-DA4B-9F01-B00F8020FC78}" srcOrd="1" destOrd="0" presId="urn:microsoft.com/office/officeart/2016/7/layout/VerticalHollowActionList"/>
    <dgm:cxn modelId="{1AF08A79-2FEB-EF45-BF5B-8F833574247E}" type="presParOf" srcId="{1B57A534-13A0-3D41-A865-CA542C8FD288}" destId="{65FB465E-4047-4D41-A2A7-D7786C3C6B91}" srcOrd="2" destOrd="0" presId="urn:microsoft.com/office/officeart/2016/7/layout/VerticalHollowActionList"/>
    <dgm:cxn modelId="{B3532667-E0D3-834C-A8BB-09A571772685}" type="presParOf" srcId="{65FB465E-4047-4D41-A2A7-D7786C3C6B91}" destId="{64A1A068-2C72-5545-8AA6-AC023A1E3E45}" srcOrd="0" destOrd="0" presId="urn:microsoft.com/office/officeart/2016/7/layout/VerticalHollowActionList"/>
    <dgm:cxn modelId="{7EAB80AB-BB70-C74E-8C6E-70341635F9A2}" type="presParOf" srcId="{65FB465E-4047-4D41-A2A7-D7786C3C6B91}" destId="{C8B27181-8D42-9545-9BA5-36A67D610D41}" srcOrd="1" destOrd="0" presId="urn:microsoft.com/office/officeart/2016/7/layout/VerticalHollowActionList"/>
    <dgm:cxn modelId="{9AFE95DD-5441-E04C-B1F1-E61210293D35}" type="presParOf" srcId="{1B57A534-13A0-3D41-A865-CA542C8FD288}" destId="{E74F91ED-95E1-A748-AD48-024874C309E8}" srcOrd="3" destOrd="0" presId="urn:microsoft.com/office/officeart/2016/7/layout/VerticalHollowActionList"/>
    <dgm:cxn modelId="{9F62A4AE-F10B-5644-B191-B710EF381057}" type="presParOf" srcId="{1B57A534-13A0-3D41-A865-CA542C8FD288}" destId="{21DA75BC-0F88-BC49-AB32-95F5ADF4CD1E}" srcOrd="4" destOrd="0" presId="urn:microsoft.com/office/officeart/2016/7/layout/VerticalHollowActionList"/>
    <dgm:cxn modelId="{7D2373C8-7436-6746-8A99-8781D4A17F45}" type="presParOf" srcId="{21DA75BC-0F88-BC49-AB32-95F5ADF4CD1E}" destId="{5C11F3FB-8502-7040-BAB0-AFCD97F06B77}" srcOrd="0" destOrd="0" presId="urn:microsoft.com/office/officeart/2016/7/layout/VerticalHollowActionList"/>
    <dgm:cxn modelId="{7A14D4D0-8C17-044E-BF66-764880C6524E}" type="presParOf" srcId="{21DA75BC-0F88-BC49-AB32-95F5ADF4CD1E}" destId="{67CD4B27-D294-F846-83C5-101C21039B88}"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59F6D-F570-2543-8319-1D169E5F5007}">
      <dsp:nvSpPr>
        <dsp:cNvPr id="0" name=""/>
        <dsp:cNvSpPr/>
      </dsp:nvSpPr>
      <dsp:spPr>
        <a:xfrm>
          <a:off x="0" y="54795"/>
          <a:ext cx="6151562" cy="81080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FLVS –Computer Science and Financial Literacy Courses</a:t>
          </a:r>
        </a:p>
      </dsp:txBody>
      <dsp:txXfrm>
        <a:off x="39580" y="94375"/>
        <a:ext cx="6072402" cy="731649"/>
      </dsp:txXfrm>
    </dsp:sp>
    <dsp:sp modelId="{162AA5E6-33A9-0848-A856-CE88EF3F26E3}">
      <dsp:nvSpPr>
        <dsp:cNvPr id="0" name=""/>
        <dsp:cNvSpPr/>
      </dsp:nvSpPr>
      <dsp:spPr>
        <a:xfrm>
          <a:off x="0" y="926085"/>
          <a:ext cx="6151562" cy="810809"/>
        </a:xfrm>
        <a:prstGeom prst="roundRect">
          <a:avLst/>
        </a:prstGeom>
        <a:solidFill>
          <a:schemeClr val="accent2">
            <a:hueOff val="-2070378"/>
            <a:satOff val="9172"/>
            <a:lumOff val="-33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7Sisters home education- Health</a:t>
          </a:r>
        </a:p>
      </dsp:txBody>
      <dsp:txXfrm>
        <a:off x="39580" y="965665"/>
        <a:ext cx="6072402" cy="731649"/>
      </dsp:txXfrm>
    </dsp:sp>
    <dsp:sp modelId="{FFCDC340-632F-3942-B2C3-404C73534F97}">
      <dsp:nvSpPr>
        <dsp:cNvPr id="0" name=""/>
        <dsp:cNvSpPr/>
      </dsp:nvSpPr>
      <dsp:spPr>
        <a:xfrm>
          <a:off x="0" y="1797375"/>
          <a:ext cx="6151562" cy="810809"/>
        </a:xfrm>
        <a:prstGeom prst="roundRect">
          <a:avLst/>
        </a:prstGeom>
        <a:solidFill>
          <a:schemeClr val="accent2">
            <a:hueOff val="-4140756"/>
            <a:satOff val="18344"/>
            <a:lumOff val="-67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Dave Ramsey- Entrepreneurship and any other courses</a:t>
          </a:r>
        </a:p>
      </dsp:txBody>
      <dsp:txXfrm>
        <a:off x="39580" y="1836955"/>
        <a:ext cx="6072402" cy="731649"/>
      </dsp:txXfrm>
    </dsp:sp>
    <dsp:sp modelId="{E932C1B8-5B2D-BD41-BE4C-BFB012BD5BAD}">
      <dsp:nvSpPr>
        <dsp:cNvPr id="0" name=""/>
        <dsp:cNvSpPr/>
      </dsp:nvSpPr>
      <dsp:spPr>
        <a:xfrm>
          <a:off x="0" y="2668665"/>
          <a:ext cx="6151562" cy="810809"/>
        </a:xfrm>
        <a:prstGeom prst="roundRect">
          <a:avLst/>
        </a:prstGeom>
        <a:solidFill>
          <a:schemeClr val="accent2">
            <a:hueOff val="-6211134"/>
            <a:satOff val="27515"/>
            <a:lumOff val="-1011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Fundafunda Academy- Photography, Mini Units</a:t>
          </a:r>
        </a:p>
      </dsp:txBody>
      <dsp:txXfrm>
        <a:off x="39580" y="2708245"/>
        <a:ext cx="6072402" cy="731649"/>
      </dsp:txXfrm>
    </dsp:sp>
    <dsp:sp modelId="{934925B4-A9B8-2144-B164-E7FE6566AF98}">
      <dsp:nvSpPr>
        <dsp:cNvPr id="0" name=""/>
        <dsp:cNvSpPr/>
      </dsp:nvSpPr>
      <dsp:spPr>
        <a:xfrm>
          <a:off x="0" y="3539955"/>
          <a:ext cx="6151562" cy="810809"/>
        </a:xfrm>
        <a:prstGeom prst="roundRect">
          <a:avLst/>
        </a:prstGeom>
        <a:solidFill>
          <a:schemeClr val="accent2">
            <a:hueOff val="-8281512"/>
            <a:satOff val="36687"/>
            <a:lumOff val="-1349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BJU Academy-Any course</a:t>
          </a:r>
        </a:p>
      </dsp:txBody>
      <dsp:txXfrm>
        <a:off x="39580" y="3579535"/>
        <a:ext cx="6072402" cy="731649"/>
      </dsp:txXfrm>
    </dsp:sp>
    <dsp:sp modelId="{49984CC2-93C0-1440-A50A-A1CD90274FDD}">
      <dsp:nvSpPr>
        <dsp:cNvPr id="0" name=""/>
        <dsp:cNvSpPr/>
      </dsp:nvSpPr>
      <dsp:spPr>
        <a:xfrm>
          <a:off x="0" y="4411245"/>
          <a:ext cx="6151562" cy="810809"/>
        </a:xfrm>
        <a:prstGeom prst="roundRect">
          <a:avLst/>
        </a:prstGeom>
        <a:solidFill>
          <a:schemeClr val="accent2">
            <a:hueOff val="-10351890"/>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The Potters School</a:t>
          </a:r>
        </a:p>
      </dsp:txBody>
      <dsp:txXfrm>
        <a:off x="39580" y="4450825"/>
        <a:ext cx="6072402" cy="7316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17E8D-6DD4-644A-97AB-F3DB9DBA4E5B}">
      <dsp:nvSpPr>
        <dsp:cNvPr id="0" name=""/>
        <dsp:cNvSpPr/>
      </dsp:nvSpPr>
      <dsp:spPr>
        <a:xfrm>
          <a:off x="1545945" y="969"/>
          <a:ext cx="6183782" cy="99360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983" tIns="252375" rIns="119983" bIns="252375" numCol="1" spcCol="1270" anchor="ctr" anchorCtr="0">
          <a:noAutofit/>
        </a:bodyPr>
        <a:lstStyle/>
        <a:p>
          <a:pPr marL="0" lvl="0" indent="0" algn="l" defTabSz="800100">
            <a:lnSpc>
              <a:spcPct val="90000"/>
            </a:lnSpc>
            <a:spcBef>
              <a:spcPct val="0"/>
            </a:spcBef>
            <a:spcAft>
              <a:spcPct val="35000"/>
            </a:spcAft>
            <a:buNone/>
          </a:pPr>
          <a:r>
            <a:rPr lang="en-US" sz="1800" kern="1200" dirty="0"/>
            <a:t>Try to craft a few, short or long term internships for your student in their general areas of interest</a:t>
          </a:r>
        </a:p>
      </dsp:txBody>
      <dsp:txXfrm>
        <a:off x="1545945" y="969"/>
        <a:ext cx="6183782" cy="993603"/>
      </dsp:txXfrm>
    </dsp:sp>
    <dsp:sp modelId="{9DC29A8B-4D6C-844A-9B9D-3F9DE236C46B}">
      <dsp:nvSpPr>
        <dsp:cNvPr id="0" name=""/>
        <dsp:cNvSpPr/>
      </dsp:nvSpPr>
      <dsp:spPr>
        <a:xfrm>
          <a:off x="0" y="969"/>
          <a:ext cx="1545945" cy="99360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806" tIns="98146" rIns="81806" bIns="98146" numCol="1" spcCol="1270" anchor="ctr" anchorCtr="0">
          <a:noAutofit/>
        </a:bodyPr>
        <a:lstStyle/>
        <a:p>
          <a:pPr marL="0" lvl="0" indent="0" algn="ctr" defTabSz="1022350">
            <a:lnSpc>
              <a:spcPct val="90000"/>
            </a:lnSpc>
            <a:spcBef>
              <a:spcPct val="0"/>
            </a:spcBef>
            <a:spcAft>
              <a:spcPct val="35000"/>
            </a:spcAft>
            <a:buNone/>
          </a:pPr>
          <a:r>
            <a:rPr lang="en-US" sz="2300" kern="1200" dirty="0"/>
            <a:t>Try</a:t>
          </a:r>
        </a:p>
      </dsp:txBody>
      <dsp:txXfrm>
        <a:off x="0" y="969"/>
        <a:ext cx="1545945" cy="993603"/>
      </dsp:txXfrm>
    </dsp:sp>
    <dsp:sp modelId="{C8B27181-8D42-9545-9BA5-36A67D610D41}">
      <dsp:nvSpPr>
        <dsp:cNvPr id="0" name=""/>
        <dsp:cNvSpPr/>
      </dsp:nvSpPr>
      <dsp:spPr>
        <a:xfrm>
          <a:off x="1545945" y="1054189"/>
          <a:ext cx="6183782" cy="99360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983" tIns="252375" rIns="119983" bIns="252375" numCol="1" spcCol="1270" anchor="ctr" anchorCtr="0">
          <a:noAutofit/>
        </a:bodyPr>
        <a:lstStyle/>
        <a:p>
          <a:pPr marL="0" lvl="0" indent="0" algn="l" defTabSz="800100">
            <a:lnSpc>
              <a:spcPct val="90000"/>
            </a:lnSpc>
            <a:spcBef>
              <a:spcPct val="0"/>
            </a:spcBef>
            <a:spcAft>
              <a:spcPct val="35000"/>
            </a:spcAft>
            <a:buNone/>
          </a:pPr>
          <a:r>
            <a:rPr lang="en-US" sz="1800" kern="1200" dirty="0"/>
            <a:t>Consider apprenticing under a trade:  </a:t>
          </a:r>
        </a:p>
      </dsp:txBody>
      <dsp:txXfrm>
        <a:off x="1545945" y="1054189"/>
        <a:ext cx="6183782" cy="993603"/>
      </dsp:txXfrm>
    </dsp:sp>
    <dsp:sp modelId="{64A1A068-2C72-5545-8AA6-AC023A1E3E45}">
      <dsp:nvSpPr>
        <dsp:cNvPr id="0" name=""/>
        <dsp:cNvSpPr/>
      </dsp:nvSpPr>
      <dsp:spPr>
        <a:xfrm>
          <a:off x="0" y="1054189"/>
          <a:ext cx="1545945" cy="99360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806" tIns="98146" rIns="81806" bIns="98146" numCol="1" spcCol="1270" anchor="ctr" anchorCtr="0">
          <a:noAutofit/>
        </a:bodyPr>
        <a:lstStyle/>
        <a:p>
          <a:pPr marL="0" lvl="0" indent="0" algn="ctr" defTabSz="1022350">
            <a:lnSpc>
              <a:spcPct val="90000"/>
            </a:lnSpc>
            <a:spcBef>
              <a:spcPct val="0"/>
            </a:spcBef>
            <a:spcAft>
              <a:spcPct val="35000"/>
            </a:spcAft>
            <a:buNone/>
          </a:pPr>
          <a:r>
            <a:rPr lang="en-US" sz="2300" kern="1200" dirty="0"/>
            <a:t>Consider</a:t>
          </a:r>
        </a:p>
      </dsp:txBody>
      <dsp:txXfrm>
        <a:off x="0" y="1054189"/>
        <a:ext cx="1545945" cy="993603"/>
      </dsp:txXfrm>
    </dsp:sp>
    <dsp:sp modelId="{67CD4B27-D294-F846-83C5-101C21039B88}">
      <dsp:nvSpPr>
        <dsp:cNvPr id="0" name=""/>
        <dsp:cNvSpPr/>
      </dsp:nvSpPr>
      <dsp:spPr>
        <a:xfrm>
          <a:off x="1545945" y="2107409"/>
          <a:ext cx="6183782" cy="993603"/>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9983" tIns="252375" rIns="119983" bIns="252375" numCol="1" spcCol="1270" anchor="ctr" anchorCtr="0">
          <a:noAutofit/>
        </a:bodyPr>
        <a:lstStyle/>
        <a:p>
          <a:pPr marL="0" lvl="0" indent="0" algn="l" defTabSz="800100">
            <a:lnSpc>
              <a:spcPct val="90000"/>
            </a:lnSpc>
            <a:spcBef>
              <a:spcPct val="0"/>
            </a:spcBef>
            <a:spcAft>
              <a:spcPct val="35000"/>
            </a:spcAft>
            <a:buNone/>
          </a:pPr>
          <a:r>
            <a:rPr lang="en-US" sz="1800" kern="1200" dirty="0"/>
            <a:t>Look at who is in your circle that can provide some learning</a:t>
          </a:r>
        </a:p>
      </dsp:txBody>
      <dsp:txXfrm>
        <a:off x="1545945" y="2107409"/>
        <a:ext cx="6183782" cy="993603"/>
      </dsp:txXfrm>
    </dsp:sp>
    <dsp:sp modelId="{5C11F3FB-8502-7040-BAB0-AFCD97F06B77}">
      <dsp:nvSpPr>
        <dsp:cNvPr id="0" name=""/>
        <dsp:cNvSpPr/>
      </dsp:nvSpPr>
      <dsp:spPr>
        <a:xfrm>
          <a:off x="0" y="2107409"/>
          <a:ext cx="1545945" cy="99360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1806" tIns="98146" rIns="81806" bIns="98146" numCol="1" spcCol="1270" anchor="ctr" anchorCtr="0">
          <a:noAutofit/>
        </a:bodyPr>
        <a:lstStyle/>
        <a:p>
          <a:pPr marL="0" lvl="0" indent="0" algn="ctr" defTabSz="1022350">
            <a:lnSpc>
              <a:spcPct val="90000"/>
            </a:lnSpc>
            <a:spcBef>
              <a:spcPct val="0"/>
            </a:spcBef>
            <a:spcAft>
              <a:spcPct val="35000"/>
            </a:spcAft>
            <a:buNone/>
          </a:pPr>
          <a:r>
            <a:rPr lang="en-US" sz="2300" kern="1200" dirty="0"/>
            <a:t>Look</a:t>
          </a:r>
        </a:p>
      </dsp:txBody>
      <dsp:txXfrm>
        <a:off x="0" y="2107409"/>
        <a:ext cx="1545945" cy="9936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10F931-A7E3-47AB-996E-D46E5B88B401}" type="datetimeFigureOut">
              <a:rPr lang="en-US" smtClean="0"/>
              <a:t>8/15/24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B6B8F3-C78F-4547-9C74-DCA168D46FD5}" type="slidenum">
              <a:rPr lang="en-US" smtClean="0"/>
              <a:t>‹#›</a:t>
            </a:fld>
            <a:endParaRPr lang="en-US" dirty="0"/>
          </a:p>
        </p:txBody>
      </p:sp>
    </p:spTree>
    <p:extLst>
      <p:ext uri="{BB962C8B-B14F-4D97-AF65-F5344CB8AC3E}">
        <p14:creationId xmlns:p14="http://schemas.microsoft.com/office/powerpoint/2010/main" val="290411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We are excited you are here today. Our goal is to equip you with knowledge so you can plan and guide your student through the high school years. My name is Rachel Abel and I occasionally help out here at CEDAR. A little about me: I have an undergraduate and masters degree in Special Education.  I worked in the public schools for 15 years. I have taught every grade from K-5. I spent 8 years as an Educational Diagnostician. Where I completed testing for disabilities, created educational plans for students, managed teachers and staff.  Additionally, I have been an adjunct professor of education, and an educational consultant.  7 years ago I became a home education mom as well. I have 3 children, my daughter just graduated from UCF on Aug 2 and is now in graduate school, My son is a senior here at CEDAR at will be graduating in December, and my youngest is 14 and in 9</a:t>
            </a:r>
            <a:r>
              <a:rPr lang="en-US" baseline="30000" dirty="0"/>
              <a:t>th</a:t>
            </a:r>
            <a:r>
              <a:rPr lang="en-US" dirty="0"/>
              <a:t> grade.</a:t>
            </a:r>
          </a:p>
          <a:p>
            <a:endParaRPr lang="en-US" dirty="0"/>
          </a:p>
        </p:txBody>
      </p:sp>
      <p:sp>
        <p:nvSpPr>
          <p:cNvPr id="4" name="Slide Number Placeholder 3"/>
          <p:cNvSpPr>
            <a:spLocks noGrp="1"/>
          </p:cNvSpPr>
          <p:nvPr>
            <p:ph type="sldNum" sz="quarter" idx="5"/>
          </p:nvPr>
        </p:nvSpPr>
        <p:spPr/>
        <p:txBody>
          <a:bodyPr/>
          <a:lstStyle/>
          <a:p>
            <a:fld id="{7CB6B8F3-C78F-4547-9C74-DCA168D46FD5}" type="slidenum">
              <a:rPr lang="en-US" smtClean="0"/>
              <a:t>1</a:t>
            </a:fld>
            <a:endParaRPr lang="en-US" dirty="0"/>
          </a:p>
        </p:txBody>
      </p:sp>
    </p:spTree>
    <p:extLst>
      <p:ext uri="{BB962C8B-B14F-4D97-AF65-F5344CB8AC3E}">
        <p14:creationId xmlns:p14="http://schemas.microsoft.com/office/powerpoint/2010/main" val="2367743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B6B8F3-C78F-4547-9C74-DCA168D46FD5}" type="slidenum">
              <a:rPr lang="en-US" smtClean="0"/>
              <a:t>10</a:t>
            </a:fld>
            <a:endParaRPr lang="en-US" dirty="0"/>
          </a:p>
        </p:txBody>
      </p:sp>
    </p:spTree>
    <p:extLst>
      <p:ext uri="{BB962C8B-B14F-4D97-AF65-F5344CB8AC3E}">
        <p14:creationId xmlns:p14="http://schemas.microsoft.com/office/powerpoint/2010/main" val="3196322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sequentially progressive instruction in order satisfy Florida’s compulsory education requirements</a:t>
            </a:r>
            <a:endParaRPr lang="en-US" dirty="0"/>
          </a:p>
          <a:p>
            <a:endParaRPr lang="en-US" dirty="0"/>
          </a:p>
        </p:txBody>
      </p:sp>
      <p:sp>
        <p:nvSpPr>
          <p:cNvPr id="4" name="Slide Number Placeholder 3"/>
          <p:cNvSpPr>
            <a:spLocks noGrp="1"/>
          </p:cNvSpPr>
          <p:nvPr>
            <p:ph type="sldNum" sz="quarter" idx="5"/>
          </p:nvPr>
        </p:nvSpPr>
        <p:spPr/>
        <p:txBody>
          <a:bodyPr/>
          <a:lstStyle/>
          <a:p>
            <a:fld id="{7CB6B8F3-C78F-4547-9C74-DCA168D46FD5}" type="slidenum">
              <a:rPr lang="en-US" smtClean="0"/>
              <a:t>11</a:t>
            </a:fld>
            <a:endParaRPr lang="en-US" dirty="0"/>
          </a:p>
        </p:txBody>
      </p:sp>
    </p:spTree>
    <p:extLst>
      <p:ext uri="{BB962C8B-B14F-4D97-AF65-F5344CB8AC3E}">
        <p14:creationId xmlns:p14="http://schemas.microsoft.com/office/powerpoint/2010/main" val="385350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B6B8F3-C78F-4547-9C74-DCA168D46FD5}" type="slidenum">
              <a:rPr lang="en-US" smtClean="0"/>
              <a:t>12</a:t>
            </a:fld>
            <a:endParaRPr lang="en-US" dirty="0"/>
          </a:p>
        </p:txBody>
      </p:sp>
    </p:spTree>
    <p:extLst>
      <p:ext uri="{BB962C8B-B14F-4D97-AF65-F5344CB8AC3E}">
        <p14:creationId xmlns:p14="http://schemas.microsoft.com/office/powerpoint/2010/main" val="3918904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B6B8F3-C78F-4547-9C74-DCA168D46FD5}" type="slidenum">
              <a:rPr lang="en-US" smtClean="0"/>
              <a:t>13</a:t>
            </a:fld>
            <a:endParaRPr lang="en-US" dirty="0"/>
          </a:p>
        </p:txBody>
      </p:sp>
    </p:spTree>
    <p:extLst>
      <p:ext uri="{BB962C8B-B14F-4D97-AF65-F5344CB8AC3E}">
        <p14:creationId xmlns:p14="http://schemas.microsoft.com/office/powerpoint/2010/main" val="2577215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B6B8F3-C78F-4547-9C74-DCA168D46FD5}" type="slidenum">
              <a:rPr lang="en-US" smtClean="0"/>
              <a:t>14</a:t>
            </a:fld>
            <a:endParaRPr lang="en-US" dirty="0"/>
          </a:p>
        </p:txBody>
      </p:sp>
    </p:spTree>
    <p:extLst>
      <p:ext uri="{BB962C8B-B14F-4D97-AF65-F5344CB8AC3E}">
        <p14:creationId xmlns:p14="http://schemas.microsoft.com/office/powerpoint/2010/main" val="937789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Super Senior Year:  Hold them back early, so the district won’t push you to graduate them sooner.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solidFill>
                  <a:schemeClr val="tx1"/>
                </a:solidFill>
                <a:effectLst/>
                <a:ea typeface="Aptos" panose="020B0004020202020204" pitchFamily="34" charset="0"/>
                <a:cs typeface="Times New Roman" panose="02020603050405020304" pitchFamily="18" charset="0"/>
              </a:rPr>
              <a:t>Parents decide how quickly your student must complete a given course.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7CB6B8F3-C78F-4547-9C74-DCA168D46FD5}" type="slidenum">
              <a:rPr lang="en-US" smtClean="0"/>
              <a:t>15</a:t>
            </a:fld>
            <a:endParaRPr lang="en-US" dirty="0"/>
          </a:p>
        </p:txBody>
      </p:sp>
    </p:spTree>
    <p:extLst>
      <p:ext uri="{BB962C8B-B14F-4D97-AF65-F5344CB8AC3E}">
        <p14:creationId xmlns:p14="http://schemas.microsoft.com/office/powerpoint/2010/main" val="1209829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B6B8F3-C78F-4547-9C74-DCA168D46FD5}" type="slidenum">
              <a:rPr lang="en-US" smtClean="0"/>
              <a:t>16</a:t>
            </a:fld>
            <a:endParaRPr lang="en-US" dirty="0"/>
          </a:p>
        </p:txBody>
      </p:sp>
    </p:spTree>
    <p:extLst>
      <p:ext uri="{BB962C8B-B14F-4D97-AF65-F5344CB8AC3E}">
        <p14:creationId xmlns:p14="http://schemas.microsoft.com/office/powerpoint/2010/main" val="1320747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Parents need to put on their instructor hat when grading.  Why is work wrong? Didn’t understand, poor quality, struggling with the format of the assignment. It is your job to diagnose and remediate.  Time management: First give the work for 2 days if not done, reduce, if not done give them a time to be completed by, then sit with them.  Always be looking for the root cause. Are they struggling with the subject in general, the unit of study, the type of assignment?</a:t>
            </a:r>
          </a:p>
          <a:p>
            <a:r>
              <a:rPr lang="en-US" dirty="0"/>
              <a:t>SUPER SENIOR YEAR</a:t>
            </a:r>
          </a:p>
        </p:txBody>
      </p:sp>
      <p:sp>
        <p:nvSpPr>
          <p:cNvPr id="4" name="Slide Number Placeholder 3"/>
          <p:cNvSpPr>
            <a:spLocks noGrp="1"/>
          </p:cNvSpPr>
          <p:nvPr>
            <p:ph type="sldNum" sz="quarter" idx="5"/>
          </p:nvPr>
        </p:nvSpPr>
        <p:spPr/>
        <p:txBody>
          <a:bodyPr/>
          <a:lstStyle/>
          <a:p>
            <a:fld id="{7CB6B8F3-C78F-4547-9C74-DCA168D46FD5}" type="slidenum">
              <a:rPr lang="en-US" smtClean="0"/>
              <a:t>17</a:t>
            </a:fld>
            <a:endParaRPr lang="en-US" dirty="0"/>
          </a:p>
        </p:txBody>
      </p:sp>
    </p:spTree>
    <p:extLst>
      <p:ext uri="{BB962C8B-B14F-4D97-AF65-F5344CB8AC3E}">
        <p14:creationId xmlns:p14="http://schemas.microsoft.com/office/powerpoint/2010/main" val="1573008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 education is a bit of a wild card for colleges. The standards can vary a lot between public high schools and to an admission officer there is even more variance.  Test score match the transcript.</a:t>
            </a:r>
          </a:p>
        </p:txBody>
      </p:sp>
      <p:sp>
        <p:nvSpPr>
          <p:cNvPr id="4" name="Slide Number Placeholder 3"/>
          <p:cNvSpPr>
            <a:spLocks noGrp="1"/>
          </p:cNvSpPr>
          <p:nvPr>
            <p:ph type="sldNum" sz="quarter" idx="5"/>
          </p:nvPr>
        </p:nvSpPr>
        <p:spPr/>
        <p:txBody>
          <a:bodyPr/>
          <a:lstStyle/>
          <a:p>
            <a:fld id="{7CB6B8F3-C78F-4547-9C74-DCA168D46FD5}" type="slidenum">
              <a:rPr lang="en-US" smtClean="0"/>
              <a:t>18</a:t>
            </a:fld>
            <a:endParaRPr lang="en-US" dirty="0"/>
          </a:p>
        </p:txBody>
      </p:sp>
    </p:spTree>
    <p:extLst>
      <p:ext uri="{BB962C8B-B14F-4D97-AF65-F5344CB8AC3E}">
        <p14:creationId xmlns:p14="http://schemas.microsoft.com/office/powerpoint/2010/main" val="1816214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B6B8F3-C78F-4547-9C74-DCA168D46FD5}" type="slidenum">
              <a:rPr lang="en-US" smtClean="0"/>
              <a:t>19</a:t>
            </a:fld>
            <a:endParaRPr lang="en-US" dirty="0"/>
          </a:p>
        </p:txBody>
      </p:sp>
    </p:spTree>
    <p:extLst>
      <p:ext uri="{BB962C8B-B14F-4D97-AF65-F5344CB8AC3E}">
        <p14:creationId xmlns:p14="http://schemas.microsoft.com/office/powerpoint/2010/main" val="2925246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Whole to part , plan for your student, </a:t>
            </a:r>
          </a:p>
        </p:txBody>
      </p:sp>
      <p:sp>
        <p:nvSpPr>
          <p:cNvPr id="4" name="Slide Number Placeholder 3"/>
          <p:cNvSpPr>
            <a:spLocks noGrp="1"/>
          </p:cNvSpPr>
          <p:nvPr>
            <p:ph type="sldNum" sz="quarter" idx="5"/>
          </p:nvPr>
        </p:nvSpPr>
        <p:spPr/>
        <p:txBody>
          <a:bodyPr/>
          <a:lstStyle/>
          <a:p>
            <a:fld id="{7CB6B8F3-C78F-4547-9C74-DCA168D46FD5}" type="slidenum">
              <a:rPr lang="en-US" smtClean="0"/>
              <a:t>2</a:t>
            </a:fld>
            <a:endParaRPr lang="en-US" dirty="0"/>
          </a:p>
        </p:txBody>
      </p:sp>
    </p:spTree>
    <p:extLst>
      <p:ext uri="{BB962C8B-B14F-4D97-AF65-F5344CB8AC3E}">
        <p14:creationId xmlns:p14="http://schemas.microsoft.com/office/powerpoint/2010/main" val="964987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BF there are additional scholarships available.  It is well worth your time to look through the other available scholarships.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can complete CEDAR you are college bound.  Just like there are difficult universities are easier ones too. That is why a good match is important</a:t>
            </a:r>
          </a:p>
          <a:p>
            <a:endParaRPr lang="en-US" dirty="0"/>
          </a:p>
        </p:txBody>
      </p:sp>
      <p:sp>
        <p:nvSpPr>
          <p:cNvPr id="4" name="Slide Number Placeholder 3"/>
          <p:cNvSpPr>
            <a:spLocks noGrp="1"/>
          </p:cNvSpPr>
          <p:nvPr>
            <p:ph type="sldNum" sz="quarter" idx="5"/>
          </p:nvPr>
        </p:nvSpPr>
        <p:spPr/>
        <p:txBody>
          <a:bodyPr/>
          <a:lstStyle/>
          <a:p>
            <a:fld id="{7CB6B8F3-C78F-4547-9C74-DCA168D46FD5}" type="slidenum">
              <a:rPr lang="en-US" smtClean="0"/>
              <a:t>20</a:t>
            </a:fld>
            <a:endParaRPr lang="en-US" dirty="0"/>
          </a:p>
        </p:txBody>
      </p:sp>
    </p:spTree>
    <p:extLst>
      <p:ext uri="{BB962C8B-B14F-4D97-AF65-F5344CB8AC3E}">
        <p14:creationId xmlns:p14="http://schemas.microsoft.com/office/powerpoint/2010/main" val="1461159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website now has many links and resources for you.</a:t>
            </a:r>
          </a:p>
          <a:p>
            <a:r>
              <a:rPr lang="en-US" dirty="0"/>
              <a:t>We would like to have you plan high school. Lets go through subject by subject.</a:t>
            </a:r>
          </a:p>
          <a:p>
            <a:r>
              <a:rPr lang="en-US" dirty="0"/>
              <a:t>Talk about financial course</a:t>
            </a:r>
          </a:p>
          <a:p>
            <a:r>
              <a:rPr lang="en-US" dirty="0"/>
              <a:t>Computer course</a:t>
            </a:r>
          </a:p>
          <a:p>
            <a:r>
              <a:rPr lang="en-US" dirty="0"/>
              <a:t>Aim for 3 years of foreign language</a:t>
            </a:r>
          </a:p>
          <a:p>
            <a:endParaRPr lang="en-US" dirty="0"/>
          </a:p>
        </p:txBody>
      </p:sp>
      <p:sp>
        <p:nvSpPr>
          <p:cNvPr id="4" name="Slide Number Placeholder 3"/>
          <p:cNvSpPr>
            <a:spLocks noGrp="1"/>
          </p:cNvSpPr>
          <p:nvPr>
            <p:ph type="sldNum" sz="quarter" idx="5"/>
          </p:nvPr>
        </p:nvSpPr>
        <p:spPr/>
        <p:txBody>
          <a:bodyPr/>
          <a:lstStyle/>
          <a:p>
            <a:fld id="{7CB6B8F3-C78F-4547-9C74-DCA168D46FD5}" type="slidenum">
              <a:rPr lang="en-US" smtClean="0"/>
              <a:t>21</a:t>
            </a:fld>
            <a:endParaRPr lang="en-US" dirty="0"/>
          </a:p>
        </p:txBody>
      </p:sp>
    </p:spTree>
    <p:extLst>
      <p:ext uri="{BB962C8B-B14F-4D97-AF65-F5344CB8AC3E}">
        <p14:creationId xmlns:p14="http://schemas.microsoft.com/office/powerpoint/2010/main" val="615098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B6B8F3-C78F-4547-9C74-DCA168D46FD5}" type="slidenum">
              <a:rPr lang="en-US" smtClean="0"/>
              <a:t>22</a:t>
            </a:fld>
            <a:endParaRPr lang="en-US" dirty="0"/>
          </a:p>
        </p:txBody>
      </p:sp>
    </p:spTree>
    <p:extLst>
      <p:ext uri="{BB962C8B-B14F-4D97-AF65-F5344CB8AC3E}">
        <p14:creationId xmlns:p14="http://schemas.microsoft.com/office/powerpoint/2010/main" val="506375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B6B8F3-C78F-4547-9C74-DCA168D46FD5}" type="slidenum">
              <a:rPr lang="en-US" smtClean="0"/>
              <a:t>23</a:t>
            </a:fld>
            <a:endParaRPr lang="en-US" dirty="0"/>
          </a:p>
        </p:txBody>
      </p:sp>
    </p:spTree>
    <p:extLst>
      <p:ext uri="{BB962C8B-B14F-4D97-AF65-F5344CB8AC3E}">
        <p14:creationId xmlns:p14="http://schemas.microsoft.com/office/powerpoint/2010/main" val="56885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see as a home educator parents have a lot of leeway in crafting their child’s education This so all types of learners are included. Think of everyone’s functioning as a spectrum.  Einstein at one end and someone very limited with disabilities at the other end. The law has to be broad enough to encompass both and everyone in between.   So lets use lollipops as our example: a student with severe disabilities' progressive instruction might be being able to independently eat a lollipop and dispose of the trash at the other end, someone might be learning the chemical bonds of cooking sugar to make a lollipop.  Sequentially progressive instruction should be  the SEQUENTIAL.  Buy the sugar, learn to cook, learn to mold, wrap etc.  Progress can be year 1 eating the candy, year 2 making the candy, year 3 understanding the chemistry, etc.</a:t>
            </a:r>
          </a:p>
          <a:p>
            <a:endParaRPr lang="en-US" dirty="0"/>
          </a:p>
        </p:txBody>
      </p:sp>
      <p:sp>
        <p:nvSpPr>
          <p:cNvPr id="4" name="Slide Number Placeholder 3"/>
          <p:cNvSpPr>
            <a:spLocks noGrp="1"/>
          </p:cNvSpPr>
          <p:nvPr>
            <p:ph type="sldNum" sz="quarter" idx="5"/>
          </p:nvPr>
        </p:nvSpPr>
        <p:spPr/>
        <p:txBody>
          <a:bodyPr/>
          <a:lstStyle/>
          <a:p>
            <a:fld id="{7CB6B8F3-C78F-4547-9C74-DCA168D46FD5}" type="slidenum">
              <a:rPr lang="en-US" smtClean="0"/>
              <a:t>3</a:t>
            </a:fld>
            <a:endParaRPr lang="en-US" dirty="0"/>
          </a:p>
        </p:txBody>
      </p:sp>
    </p:spTree>
    <p:extLst>
      <p:ext uri="{BB962C8B-B14F-4D97-AF65-F5344CB8AC3E}">
        <p14:creationId xmlns:p14="http://schemas.microsoft.com/office/powerpoint/2010/main" val="2099023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still in the airplane and have not landed yet.  Record keeping is critical. This information may be needed for college applications</a:t>
            </a:r>
          </a:p>
          <a:p>
            <a:endParaRPr lang="en-US" dirty="0"/>
          </a:p>
        </p:txBody>
      </p:sp>
      <p:sp>
        <p:nvSpPr>
          <p:cNvPr id="4" name="Slide Number Placeholder 3"/>
          <p:cNvSpPr>
            <a:spLocks noGrp="1"/>
          </p:cNvSpPr>
          <p:nvPr>
            <p:ph type="sldNum" sz="quarter" idx="5"/>
          </p:nvPr>
        </p:nvSpPr>
        <p:spPr/>
        <p:txBody>
          <a:bodyPr/>
          <a:lstStyle/>
          <a:p>
            <a:fld id="{7CB6B8F3-C78F-4547-9C74-DCA168D46FD5}" type="slidenum">
              <a:rPr lang="en-US" smtClean="0"/>
              <a:t>4</a:t>
            </a:fld>
            <a:endParaRPr lang="en-US" dirty="0"/>
          </a:p>
        </p:txBody>
      </p:sp>
    </p:spTree>
    <p:extLst>
      <p:ext uri="{BB962C8B-B14F-4D97-AF65-F5344CB8AC3E}">
        <p14:creationId xmlns:p14="http://schemas.microsoft.com/office/powerpoint/2010/main" val="3857951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included the Broward Annual evaluation forms on the CEDAR website. A benefit of CEDAR is we provide the annual evaluations for an additional fee every June.</a:t>
            </a:r>
          </a:p>
          <a:p>
            <a:endParaRPr lang="en-US" dirty="0"/>
          </a:p>
        </p:txBody>
      </p:sp>
      <p:sp>
        <p:nvSpPr>
          <p:cNvPr id="4" name="Slide Number Placeholder 3"/>
          <p:cNvSpPr>
            <a:spLocks noGrp="1"/>
          </p:cNvSpPr>
          <p:nvPr>
            <p:ph type="sldNum" sz="quarter" idx="5"/>
          </p:nvPr>
        </p:nvSpPr>
        <p:spPr/>
        <p:txBody>
          <a:bodyPr/>
          <a:lstStyle/>
          <a:p>
            <a:fld id="{7CB6B8F3-C78F-4547-9C74-DCA168D46FD5}" type="slidenum">
              <a:rPr lang="en-US" smtClean="0"/>
              <a:t>5</a:t>
            </a:fld>
            <a:endParaRPr lang="en-US" dirty="0"/>
          </a:p>
        </p:txBody>
      </p:sp>
    </p:spTree>
    <p:extLst>
      <p:ext uri="{BB962C8B-B14F-4D97-AF65-F5344CB8AC3E}">
        <p14:creationId xmlns:p14="http://schemas.microsoft.com/office/powerpoint/2010/main" val="1181953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Still up in the air.  Lets look at what our state requires to graduate. You should look at this slide through the lens of  “just because you can doesn’t mean you should”.   Always remember the parent writes the transcript.  Your home education evaluation is completely valid and legal. No can tell you otherwise!</a:t>
            </a:r>
          </a:p>
          <a:p>
            <a:endParaRPr lang="en-US" dirty="0"/>
          </a:p>
        </p:txBody>
      </p:sp>
      <p:sp>
        <p:nvSpPr>
          <p:cNvPr id="4" name="Slide Number Placeholder 3"/>
          <p:cNvSpPr>
            <a:spLocks noGrp="1"/>
          </p:cNvSpPr>
          <p:nvPr>
            <p:ph type="sldNum" sz="quarter" idx="5"/>
          </p:nvPr>
        </p:nvSpPr>
        <p:spPr/>
        <p:txBody>
          <a:bodyPr/>
          <a:lstStyle/>
          <a:p>
            <a:fld id="{7CB6B8F3-C78F-4547-9C74-DCA168D46FD5}" type="slidenum">
              <a:rPr lang="en-US" smtClean="0"/>
              <a:t>6</a:t>
            </a:fld>
            <a:endParaRPr lang="en-US" dirty="0"/>
          </a:p>
        </p:txBody>
      </p:sp>
    </p:spTree>
    <p:extLst>
      <p:ext uri="{BB962C8B-B14F-4D97-AF65-F5344CB8AC3E}">
        <p14:creationId xmlns:p14="http://schemas.microsoft.com/office/powerpoint/2010/main" val="3387709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Florida standard requirements line up wit the college entrance requirements and that is important information!</a:t>
            </a:r>
          </a:p>
        </p:txBody>
      </p:sp>
      <p:sp>
        <p:nvSpPr>
          <p:cNvPr id="4" name="Slide Number Placeholder 3"/>
          <p:cNvSpPr>
            <a:spLocks noGrp="1"/>
          </p:cNvSpPr>
          <p:nvPr>
            <p:ph type="sldNum" sz="quarter" idx="5"/>
          </p:nvPr>
        </p:nvSpPr>
        <p:spPr/>
        <p:txBody>
          <a:bodyPr/>
          <a:lstStyle/>
          <a:p>
            <a:fld id="{7CB6B8F3-C78F-4547-9C74-DCA168D46FD5}" type="slidenum">
              <a:rPr lang="en-US" smtClean="0"/>
              <a:t>7</a:t>
            </a:fld>
            <a:endParaRPr lang="en-US" dirty="0"/>
          </a:p>
        </p:txBody>
      </p:sp>
    </p:spTree>
    <p:extLst>
      <p:ext uri="{BB962C8B-B14F-4D97-AF65-F5344CB8AC3E}">
        <p14:creationId xmlns:p14="http://schemas.microsoft.com/office/powerpoint/2010/main" val="2757244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B6B8F3-C78F-4547-9C74-DCA168D46FD5}" type="slidenum">
              <a:rPr lang="en-US" smtClean="0"/>
              <a:t>8</a:t>
            </a:fld>
            <a:endParaRPr lang="en-US" dirty="0"/>
          </a:p>
        </p:txBody>
      </p:sp>
    </p:spTree>
    <p:extLst>
      <p:ext uri="{BB962C8B-B14F-4D97-AF65-F5344CB8AC3E}">
        <p14:creationId xmlns:p14="http://schemas.microsoft.com/office/powerpoint/2010/main" val="1497259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 transcript available on the CEDAR website.</a:t>
            </a:r>
          </a:p>
          <a:p>
            <a:endParaRPr lang="en-US" dirty="0"/>
          </a:p>
        </p:txBody>
      </p:sp>
      <p:sp>
        <p:nvSpPr>
          <p:cNvPr id="4" name="Slide Number Placeholder 3"/>
          <p:cNvSpPr>
            <a:spLocks noGrp="1"/>
          </p:cNvSpPr>
          <p:nvPr>
            <p:ph type="sldNum" sz="quarter" idx="5"/>
          </p:nvPr>
        </p:nvSpPr>
        <p:spPr/>
        <p:txBody>
          <a:bodyPr/>
          <a:lstStyle/>
          <a:p>
            <a:fld id="{7CB6B8F3-C78F-4547-9C74-DCA168D46FD5}" type="slidenum">
              <a:rPr lang="en-US" smtClean="0"/>
              <a:t>9</a:t>
            </a:fld>
            <a:endParaRPr lang="en-US" dirty="0"/>
          </a:p>
        </p:txBody>
      </p:sp>
    </p:spTree>
    <p:extLst>
      <p:ext uri="{BB962C8B-B14F-4D97-AF65-F5344CB8AC3E}">
        <p14:creationId xmlns:p14="http://schemas.microsoft.com/office/powerpoint/2010/main" val="1839801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8/15/24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96408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8/15/24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29497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8/15/24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2389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5D3794B-289A-4A80-97D7-111025398D45}" type="datetimeFigureOut">
              <a:rPr lang="en-US" smtClean="0"/>
              <a:t>8/15/24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30986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8/15/24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72156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93C6A301-0538-44EC-B09D-202E1042A48B}" type="datetimeFigureOut">
              <a:rPr lang="en-US" smtClean="0"/>
              <a:t>8/15/24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99705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0298CD5-6C1E-4009-B41F-6DF62E31D3BE}" type="datetimeFigureOut">
              <a:rPr lang="en-US" smtClean="0"/>
              <a:pPr/>
              <a:t>8/15/24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963340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8/15/24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60112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t>8/15/24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8566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05C68B11-C5A8-448C-8CE9-B1A273C79CFC}" type="datetimeFigureOut">
              <a:rPr lang="en-US" smtClean="0"/>
              <a:t>8/15/24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13432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C7616CA0-919D-4A49-9C8A-62FDFB3A5183}" type="datetimeFigureOut">
              <a:rPr lang="en-US" smtClean="0"/>
              <a:t>8/15/24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192667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90298CD5-6C1E-4009-B41F-6DF62E31D3BE}" type="datetimeFigureOut">
              <a:rPr lang="en-US" smtClean="0"/>
              <a:pPr/>
              <a:t>8/15/24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69431108"/>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courses.lumenlearning.com/wm-lifespandevelopment/chapter/introduction-to-cognitive-development-in-adolescenc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www.publicdomainpictures.net/en/view-image.php?image=16400&amp;picture=airplane-landing" TargetMode="Externa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www.pexels.com/photo/portrait-photo-of-laughing-woman-in-blue-sweater-and-white-scarf-hiding-her-face-with-a-white-beanie-hat-376294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pexels.com/photo/airplane-landing-boeing-787-saudia-air-klia-3827803/" TargetMode="Externa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pexels.com/photo/airplane-landing-boeing-787-saudia-air-klia-3827803/" TargetMode="Externa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s://creativecommons.org/licenses/by-nc-nd/3.0/" TargetMode="External"/><Relationship Id="rId4" Type="http://schemas.openxmlformats.org/officeDocument/2006/relationships/diagramLayout" Target="../diagrams/layout2.xml"/><Relationship Id="rId9" Type="http://schemas.openxmlformats.org/officeDocument/2006/relationships/hyperlink" Target="https://www.theidearoom.net/how-to-install-laminate-floor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pixabay.com/ko/%EB%A7%89%EB%8C%80-%EC%82%AC%ED%83%95-%EB%B8%94%EB%A3%A8-%EB%A0%88%EB%93%9C-%EC%BA%94%EB%94%94-%EA%B7%80%EC%97%AC%EC%9A%B4-%EB%8B%AC%EC%BD%A4%ED%95%9C-%EC%9D%8C%EC%8B%9D-%EC%84%A4%ED%83%95-466687/"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hyperlink" Target="https://www.flickr.com/photos/shyb/63692776/"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hyperlink" Target="https://www.flickr.com/photos/shyb/63692776/" TargetMode="Externa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creativecommons.org/licenses/by-nc/3.0/" TargetMode="External"/><Relationship Id="rId5" Type="http://schemas.openxmlformats.org/officeDocument/2006/relationships/hyperlink" Target="https://www.flickr.com/photos/shyb/63692776/"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FA24-A12B-57DD-B558-AF8269800D1E}"/>
              </a:ext>
            </a:extLst>
          </p:cNvPr>
          <p:cNvSpPr>
            <a:spLocks noGrp="1"/>
          </p:cNvSpPr>
          <p:nvPr>
            <p:ph type="ctrTitle"/>
          </p:nvPr>
        </p:nvSpPr>
        <p:spPr>
          <a:xfrm>
            <a:off x="1600198" y="3721760"/>
            <a:ext cx="8991600" cy="1645920"/>
          </a:xfrm>
          <a:solidFill>
            <a:srgbClr val="568EBF"/>
          </a:solidFill>
        </p:spPr>
        <p:txBody>
          <a:bodyPr/>
          <a:lstStyle/>
          <a:p>
            <a:r>
              <a:rPr lang="en-US" dirty="0"/>
              <a:t>High School Help &amp; Planning</a:t>
            </a:r>
          </a:p>
        </p:txBody>
      </p:sp>
      <p:sp>
        <p:nvSpPr>
          <p:cNvPr id="3" name="Subtitle 2">
            <a:extLst>
              <a:ext uri="{FF2B5EF4-FFF2-40B4-BE49-F238E27FC236}">
                <a16:creationId xmlns:a16="http://schemas.microsoft.com/office/drawing/2014/main" id="{70ADB275-ADF8-90F2-B836-6571CAD78C7E}"/>
              </a:ext>
            </a:extLst>
          </p:cNvPr>
          <p:cNvSpPr>
            <a:spLocks noGrp="1"/>
          </p:cNvSpPr>
          <p:nvPr>
            <p:ph type="subTitle" idx="1"/>
          </p:nvPr>
        </p:nvSpPr>
        <p:spPr>
          <a:xfrm>
            <a:off x="2695192" y="4859844"/>
            <a:ext cx="6801612" cy="1239894"/>
          </a:xfrm>
        </p:spPr>
        <p:txBody>
          <a:bodyPr/>
          <a:lstStyle/>
          <a:p>
            <a:r>
              <a:rPr lang="en-US" dirty="0">
                <a:solidFill>
                  <a:schemeClr val="tx1">
                    <a:lumMod val="95000"/>
                    <a:lumOff val="5000"/>
                  </a:schemeClr>
                </a:solidFill>
              </a:rPr>
              <a:t>Empowering Families</a:t>
            </a:r>
          </a:p>
        </p:txBody>
      </p:sp>
      <p:pic>
        <p:nvPicPr>
          <p:cNvPr id="5" name="Picture 4">
            <a:extLst>
              <a:ext uri="{FF2B5EF4-FFF2-40B4-BE49-F238E27FC236}">
                <a16:creationId xmlns:a16="http://schemas.microsoft.com/office/drawing/2014/main" id="{BEAAE956-C9F6-433F-6A95-F4042D87D69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9742" b="32937" l="37448" r="61771">
                        <a14:foregroundMark x1="40781" y1="31448" x2="40781" y2="31448"/>
                        <a14:foregroundMark x1="39792" y1="31944" x2="39792" y2="31944"/>
                        <a14:foregroundMark x1="43802" y1="28571" x2="43802" y2="28571"/>
                        <a14:foregroundMark x1="49219" y1="29663" x2="49219" y2="29663"/>
                        <a14:foregroundMark x1="51042" y1="27976" x2="51042" y2="27976"/>
                        <a14:foregroundMark x1="58542" y1="25496" x2="58542" y2="25496"/>
                        <a14:foregroundMark x1="57448" y1="31746" x2="58646" y2="31746"/>
                        <a14:foregroundMark x1="57708" y1="31349" x2="58750" y2="23909"/>
                        <a14:foregroundMark x1="57240" y1="25099" x2="59427" y2="32937"/>
                        <a14:foregroundMark x1="58542" y1="24901" x2="61771" y2="26786"/>
                        <a14:foregroundMark x1="57240" y1="26190" x2="58906" y2="19742"/>
                        <a14:foregroundMark x1="54219" y1="27480" x2="55521" y2="27976"/>
                        <a14:foregroundMark x1="57448" y1="26091" x2="55937" y2="25099"/>
                        <a14:foregroundMark x1="48490" y1="26091" x2="48490" y2="26091"/>
                        <a14:foregroundMark x1="50260" y1="29762" x2="50260" y2="29762"/>
                        <a14:backgroundMark x1="47344" y1="28274" x2="47344" y2="28274"/>
                        <a14:backgroundMark x1="51302" y1="28770" x2="51302" y2="28770"/>
                        <a14:backgroundMark x1="51354" y1="27778" x2="51354" y2="27778"/>
                        <a14:backgroundMark x1="51094" y1="27183" x2="51094" y2="27183"/>
                        <a14:backgroundMark x1="51302" y1="26587" x2="51302" y2="26587"/>
                        <a14:backgroundMark x1="54271" y1="27083" x2="55573" y2="27778"/>
                        <a14:backgroundMark x1="56250" y1="28175" x2="57813" y2="29167"/>
                        <a14:backgroundMark x1="57813" y1="28869" x2="57396" y2="26786"/>
                        <a14:backgroundMark x1="59844" y1="28175" x2="58594" y2="28869"/>
                        <a14:backgroundMark x1="39688" y1="32044" x2="39688" y2="32044"/>
                        <a14:backgroundMark x1="39635" y1="31944" x2="40052" y2="32044"/>
                        <a14:backgroundMark x1="40000" y1="31944" x2="39427" y2="31349"/>
                        <a14:backgroundMark x1="49167" y1="29762" x2="49167" y2="29762"/>
                        <a14:backgroundMark x1="51042" y1="28075" x2="51042" y2="28075"/>
                      </a14:backgroundRemoval>
                    </a14:imgEffect>
                  </a14:imgLayer>
                </a14:imgProps>
              </a:ext>
            </a:extLst>
          </a:blip>
          <a:srcRect l="34550" t="20184" r="36377" b="65851"/>
          <a:stretch/>
        </p:blipFill>
        <p:spPr>
          <a:xfrm>
            <a:off x="1276011" y="644380"/>
            <a:ext cx="9639973" cy="2430948"/>
          </a:xfrm>
          <a:prstGeom prst="rect">
            <a:avLst/>
          </a:prstGeom>
        </p:spPr>
      </p:pic>
    </p:spTree>
    <p:extLst>
      <p:ext uri="{BB962C8B-B14F-4D97-AF65-F5344CB8AC3E}">
        <p14:creationId xmlns:p14="http://schemas.microsoft.com/office/powerpoint/2010/main" val="3200741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D44E1-2BFF-249B-4435-3E328854B502}"/>
              </a:ext>
            </a:extLst>
          </p:cNvPr>
          <p:cNvSpPr>
            <a:spLocks noGrp="1"/>
          </p:cNvSpPr>
          <p:nvPr>
            <p:ph type="title"/>
          </p:nvPr>
        </p:nvSpPr>
        <p:spPr>
          <a:solidFill>
            <a:srgbClr val="568EBF"/>
          </a:solidFill>
        </p:spPr>
        <p:txBody>
          <a:bodyPr/>
          <a:lstStyle/>
          <a:p>
            <a:r>
              <a:rPr lang="en-US" dirty="0"/>
              <a:t>Course Descriptions</a:t>
            </a:r>
          </a:p>
        </p:txBody>
      </p:sp>
      <p:sp>
        <p:nvSpPr>
          <p:cNvPr id="3" name="Content Placeholder 2">
            <a:extLst>
              <a:ext uri="{FF2B5EF4-FFF2-40B4-BE49-F238E27FC236}">
                <a16:creationId xmlns:a16="http://schemas.microsoft.com/office/drawing/2014/main" id="{337FCFDB-36A5-5F10-EBCD-FFD679015C7D}"/>
              </a:ext>
            </a:extLst>
          </p:cNvPr>
          <p:cNvSpPr>
            <a:spLocks noGrp="1"/>
          </p:cNvSpPr>
          <p:nvPr>
            <p:ph idx="1"/>
          </p:nvPr>
        </p:nvSpPr>
        <p:spPr/>
        <p:txBody>
          <a:bodyPr/>
          <a:lstStyle/>
          <a:p>
            <a:pPr marL="0" marR="0" indent="0" fontAlgn="base">
              <a:buNone/>
            </a:pPr>
            <a:r>
              <a:rPr lang="en-US" sz="1800" dirty="0">
                <a:solidFill>
                  <a:schemeClr val="tx1"/>
                </a:solidFill>
                <a:effectLst/>
                <a:ea typeface="Times New Roman" panose="02020603050405020304" pitchFamily="18" charset="0"/>
                <a:cs typeface="Segoe UI" panose="020B0502040204020203" pitchFamily="34" charset="0"/>
              </a:rPr>
              <a:t>For each course on your transcripts, you should include:</a:t>
            </a:r>
            <a:endParaRPr lang="en-US" sz="1800" dirty="0">
              <a:solidFill>
                <a:schemeClr val="tx1"/>
              </a:solidFill>
              <a:effectLst/>
              <a:ea typeface="Times New Roman" panose="02020603050405020304" pitchFamily="18" charset="0"/>
            </a:endParaRPr>
          </a:p>
          <a:p>
            <a:pPr marL="342900" marR="0" lvl="0" indent="-342900" fontAlgn="base">
              <a:lnSpc>
                <a:spcPct val="115000"/>
              </a:lnSpc>
              <a:spcBef>
                <a:spcPts val="0"/>
              </a:spcBef>
              <a:spcAft>
                <a:spcPts val="800"/>
              </a:spcAft>
              <a:buSzPts val="1000"/>
              <a:buFont typeface="Symbol" pitchFamily="2" charset="2"/>
              <a:buChar char=""/>
              <a:tabLst>
                <a:tab pos="457200" algn="l"/>
              </a:tabLst>
            </a:pPr>
            <a:r>
              <a:rPr lang="en-US" sz="1600" kern="100" dirty="0">
                <a:solidFill>
                  <a:schemeClr val="tx1"/>
                </a:solidFill>
                <a:effectLst/>
                <a:ea typeface="Aptos" panose="020B0004020202020204" pitchFamily="34" charset="0"/>
                <a:cs typeface="Segoe UI" panose="020B0502040204020203" pitchFamily="34" charset="0"/>
              </a:rPr>
              <a:t>Course name, year completed, Text/ISBN number, method, instructor</a:t>
            </a:r>
            <a:endParaRPr lang="en-US" sz="1600" kern="100" dirty="0">
              <a:solidFill>
                <a:schemeClr val="tx1"/>
              </a:solidFill>
              <a:effectLst/>
              <a:ea typeface="Aptos" panose="020B0004020202020204" pitchFamily="34" charset="0"/>
              <a:cs typeface="Times New Roman" panose="02020603050405020304" pitchFamily="18" charset="0"/>
            </a:endParaRPr>
          </a:p>
          <a:p>
            <a:pPr marL="342900" marR="0" lvl="0" indent="-342900" fontAlgn="base">
              <a:lnSpc>
                <a:spcPct val="115000"/>
              </a:lnSpc>
              <a:spcBef>
                <a:spcPts val="0"/>
              </a:spcBef>
              <a:spcAft>
                <a:spcPts val="800"/>
              </a:spcAft>
              <a:buSzPts val="1000"/>
              <a:buFont typeface="Symbol" pitchFamily="2" charset="2"/>
              <a:buChar char=""/>
              <a:tabLst>
                <a:tab pos="457200" algn="l"/>
              </a:tabLst>
            </a:pPr>
            <a:r>
              <a:rPr lang="en-US" sz="1600" kern="100" dirty="0">
                <a:solidFill>
                  <a:schemeClr val="tx1"/>
                </a:solidFill>
                <a:effectLst/>
                <a:ea typeface="Aptos" panose="020B0004020202020204" pitchFamily="34" charset="0"/>
                <a:cs typeface="Segoe UI" panose="020B0502040204020203" pitchFamily="34" charset="0"/>
              </a:rPr>
              <a:t>Grade earned for each course</a:t>
            </a:r>
            <a:endParaRPr lang="en-US" sz="1600" kern="100" dirty="0">
              <a:solidFill>
                <a:schemeClr val="tx1"/>
              </a:solidFill>
              <a:effectLst/>
              <a:ea typeface="Aptos" panose="020B0004020202020204" pitchFamily="34" charset="0"/>
              <a:cs typeface="Times New Roman" panose="02020603050405020304" pitchFamily="18" charset="0"/>
            </a:endParaRPr>
          </a:p>
          <a:p>
            <a:pPr marL="342900" marR="0" lvl="0" indent="-342900" fontAlgn="base">
              <a:lnSpc>
                <a:spcPct val="115000"/>
              </a:lnSpc>
              <a:spcBef>
                <a:spcPts val="0"/>
              </a:spcBef>
              <a:spcAft>
                <a:spcPts val="800"/>
              </a:spcAft>
              <a:buSzPts val="1000"/>
              <a:buFont typeface="Symbol" pitchFamily="2" charset="2"/>
              <a:buChar char=""/>
              <a:tabLst>
                <a:tab pos="457200" algn="l"/>
              </a:tabLst>
            </a:pPr>
            <a:r>
              <a:rPr lang="en-US" sz="1600" kern="100" dirty="0">
                <a:solidFill>
                  <a:schemeClr val="tx1"/>
                </a:solidFill>
                <a:effectLst/>
                <a:ea typeface="Aptos" panose="020B0004020202020204" pitchFamily="34" charset="0"/>
                <a:cs typeface="Segoe UI" panose="020B0502040204020203" pitchFamily="34" charset="0"/>
              </a:rPr>
              <a:t>Course weight (if additional weight is given) for each course</a:t>
            </a:r>
            <a:endParaRPr lang="en-US" sz="1600" kern="100" dirty="0">
              <a:solidFill>
                <a:schemeClr val="tx1"/>
              </a:solidFill>
              <a:effectLst/>
              <a:ea typeface="Aptos" panose="020B0004020202020204" pitchFamily="34" charset="0"/>
              <a:cs typeface="Times New Roman" panose="02020603050405020304" pitchFamily="18" charset="0"/>
            </a:endParaRPr>
          </a:p>
          <a:p>
            <a:pPr marL="342900" marR="0" lvl="0" indent="-342900" fontAlgn="base">
              <a:lnSpc>
                <a:spcPct val="115000"/>
              </a:lnSpc>
              <a:spcBef>
                <a:spcPts val="0"/>
              </a:spcBef>
              <a:spcAft>
                <a:spcPts val="800"/>
              </a:spcAft>
              <a:buSzPts val="1000"/>
              <a:buFont typeface="Symbol" pitchFamily="2" charset="2"/>
              <a:buChar char=""/>
              <a:tabLst>
                <a:tab pos="457200" algn="l"/>
              </a:tabLst>
            </a:pPr>
            <a:r>
              <a:rPr lang="en-US" sz="1600" kern="100" dirty="0">
                <a:solidFill>
                  <a:schemeClr val="tx1"/>
                </a:solidFill>
                <a:effectLst/>
                <a:ea typeface="Aptos" panose="020B0004020202020204" pitchFamily="34" charset="0"/>
                <a:cs typeface="Segoe UI" panose="020B0502040204020203" pitchFamily="34" charset="0"/>
              </a:rPr>
              <a:t>Number of credits for each course</a:t>
            </a:r>
            <a:endParaRPr lang="en-US" sz="1600" kern="100" dirty="0">
              <a:solidFill>
                <a:schemeClr val="tx1"/>
              </a:solidFill>
              <a:effectLst/>
              <a:ea typeface="Aptos" panose="020B0004020202020204" pitchFamily="34" charset="0"/>
              <a:cs typeface="Times New Roman" panose="02020603050405020304" pitchFamily="18" charset="0"/>
            </a:endParaRPr>
          </a:p>
          <a:p>
            <a:pPr marL="342900" marR="0" lvl="0" indent="-342900" fontAlgn="base">
              <a:lnSpc>
                <a:spcPct val="115000"/>
              </a:lnSpc>
              <a:spcBef>
                <a:spcPts val="0"/>
              </a:spcBef>
              <a:spcAft>
                <a:spcPts val="800"/>
              </a:spcAft>
              <a:buSzPts val="1000"/>
              <a:buFont typeface="Symbol" pitchFamily="2" charset="2"/>
              <a:buChar char=""/>
              <a:tabLst>
                <a:tab pos="457200" algn="l"/>
              </a:tabLst>
            </a:pPr>
            <a:r>
              <a:rPr lang="en-US" sz="1600" kern="100" dirty="0">
                <a:solidFill>
                  <a:schemeClr val="tx1"/>
                </a:solidFill>
                <a:effectLst/>
                <a:ea typeface="Aptos" panose="020B0004020202020204" pitchFamily="34" charset="0"/>
                <a:cs typeface="Segoe UI" panose="020B0502040204020203" pitchFamily="34" charset="0"/>
              </a:rPr>
              <a:t>GPA for each course</a:t>
            </a:r>
            <a:endParaRPr lang="en-US" sz="1600" kern="100" dirty="0">
              <a:solidFill>
                <a:schemeClr val="tx1"/>
              </a:solidFill>
              <a:effectLst/>
              <a:ea typeface="Aptos" panose="020B0004020202020204" pitchFamily="34" charset="0"/>
              <a:cs typeface="Times New Roman" panose="02020603050405020304" pitchFamily="18" charset="0"/>
            </a:endParaRPr>
          </a:p>
          <a:p>
            <a:pPr marL="342900" marR="0" lvl="0" indent="-342900" fontAlgn="base">
              <a:lnSpc>
                <a:spcPct val="115000"/>
              </a:lnSpc>
              <a:spcBef>
                <a:spcPts val="0"/>
              </a:spcBef>
              <a:spcAft>
                <a:spcPts val="800"/>
              </a:spcAft>
              <a:buSzPts val="1000"/>
              <a:buFont typeface="Symbol" pitchFamily="2" charset="2"/>
              <a:buChar char=""/>
              <a:tabLst>
                <a:tab pos="457200" algn="l"/>
              </a:tabLst>
            </a:pPr>
            <a:r>
              <a:rPr lang="en-US" sz="1600" kern="100" dirty="0">
                <a:solidFill>
                  <a:schemeClr val="tx1"/>
                </a:solidFill>
                <a:effectLst/>
                <a:ea typeface="Aptos" panose="020B0004020202020204" pitchFamily="34" charset="0"/>
                <a:cs typeface="Segoe UI" panose="020B0502040204020203" pitchFamily="34" charset="0"/>
              </a:rPr>
              <a:t>Course code from the Florida DOE or the college course code</a:t>
            </a:r>
          </a:p>
          <a:p>
            <a:pPr marL="342900" marR="0" lvl="0" indent="-342900" fontAlgn="base">
              <a:lnSpc>
                <a:spcPct val="115000"/>
              </a:lnSpc>
              <a:spcBef>
                <a:spcPts val="0"/>
              </a:spcBef>
              <a:spcAft>
                <a:spcPts val="800"/>
              </a:spcAft>
              <a:buSzPts val="1000"/>
              <a:buFont typeface="Symbol" pitchFamily="2" charset="2"/>
              <a:buChar char=""/>
              <a:tabLst>
                <a:tab pos="457200" algn="l"/>
              </a:tabLst>
            </a:pPr>
            <a:r>
              <a:rPr lang="en-US" sz="1600" kern="100" dirty="0">
                <a:solidFill>
                  <a:schemeClr val="tx1"/>
                </a:solidFill>
                <a:ea typeface="Aptos" panose="020B0004020202020204" pitchFamily="34" charset="0"/>
                <a:cs typeface="Segoe UI" panose="020B0502040204020203" pitchFamily="34" charset="0"/>
              </a:rPr>
              <a:t>Where taken should be listed</a:t>
            </a:r>
            <a:endParaRPr lang="en-US" sz="1600" kern="100" dirty="0">
              <a:solidFill>
                <a:schemeClr val="tx1"/>
              </a:solidFill>
              <a:effectLst/>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337997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6EDBC-8B3A-88A2-6D8F-B7B0B1345C90}"/>
              </a:ext>
            </a:extLst>
          </p:cNvPr>
          <p:cNvSpPr>
            <a:spLocks noGrp="1"/>
          </p:cNvSpPr>
          <p:nvPr>
            <p:ph type="title"/>
          </p:nvPr>
        </p:nvSpPr>
        <p:spPr>
          <a:solidFill>
            <a:srgbClr val="568EBF"/>
          </a:solidFill>
        </p:spPr>
        <p:txBody>
          <a:bodyPr/>
          <a:lstStyle/>
          <a:p>
            <a:r>
              <a:rPr lang="en-US" dirty="0"/>
              <a:t>Course Descriptions</a:t>
            </a:r>
          </a:p>
        </p:txBody>
      </p:sp>
      <p:sp>
        <p:nvSpPr>
          <p:cNvPr id="3" name="Content Placeholder 2">
            <a:extLst>
              <a:ext uri="{FF2B5EF4-FFF2-40B4-BE49-F238E27FC236}">
                <a16:creationId xmlns:a16="http://schemas.microsoft.com/office/drawing/2014/main" id="{7B0721D1-1E13-2527-041C-934B7267D4D7}"/>
              </a:ext>
            </a:extLst>
          </p:cNvPr>
          <p:cNvSpPr>
            <a:spLocks noGrp="1"/>
          </p:cNvSpPr>
          <p:nvPr>
            <p:ph idx="1"/>
          </p:nvPr>
        </p:nvSpPr>
        <p:spPr>
          <a:xfrm>
            <a:off x="2140875" y="2252765"/>
            <a:ext cx="7729728" cy="3640543"/>
          </a:xfrm>
        </p:spPr>
        <p:txBody>
          <a:bodyPr>
            <a:normAutofit fontScale="25000" lnSpcReduction="20000"/>
          </a:bodyPr>
          <a:lstStyle/>
          <a:p>
            <a:pPr marL="0" marR="0" indent="0">
              <a:lnSpc>
                <a:spcPct val="115000"/>
              </a:lnSpc>
              <a:spcBef>
                <a:spcPts val="0"/>
              </a:spcBef>
              <a:spcAft>
                <a:spcPts val="800"/>
              </a:spcAft>
              <a:buNone/>
            </a:pPr>
            <a:r>
              <a:rPr lang="en-US" sz="7200" b="1" kern="100" dirty="0">
                <a:solidFill>
                  <a:schemeClr val="tx1"/>
                </a:solidFill>
                <a:effectLst/>
                <a:ea typeface="Aptos" panose="020B0004020202020204" pitchFamily="34" charset="0"/>
                <a:cs typeface="Times New Roman" panose="02020603050405020304" pitchFamily="18" charset="0"/>
              </a:rPr>
              <a:t>Course Descriptions </a:t>
            </a:r>
            <a:r>
              <a:rPr lang="en-US" sz="7200" kern="100" dirty="0">
                <a:solidFill>
                  <a:schemeClr val="tx1"/>
                </a:solidFill>
                <a:effectLst/>
                <a:ea typeface="Aptos" panose="020B0004020202020204" pitchFamily="34" charset="0"/>
                <a:cs typeface="Times New Roman" panose="02020603050405020304" pitchFamily="18" charset="0"/>
              </a:rPr>
              <a:t>should include a detailed description of each class taken for high school credit, no matter where taken. </a:t>
            </a:r>
            <a:endParaRPr lang="en-US" sz="7200" kern="100" dirty="0">
              <a:solidFill>
                <a:schemeClr val="tx1"/>
              </a:solidFill>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6400" kern="100" dirty="0">
                <a:solidFill>
                  <a:schemeClr val="tx1"/>
                </a:solidFill>
                <a:effectLst/>
                <a:ea typeface="Aptos" panose="020B0004020202020204" pitchFamily="34" charset="0"/>
                <a:cs typeface="Times New Roman" panose="02020603050405020304" pitchFamily="18" charset="0"/>
              </a:rPr>
              <a:t>The description should include the names of books, resources, and any materials. </a:t>
            </a:r>
          </a:p>
          <a:p>
            <a:pPr marL="0" marR="0">
              <a:lnSpc>
                <a:spcPct val="115000"/>
              </a:lnSpc>
              <a:spcBef>
                <a:spcPts val="0"/>
              </a:spcBef>
              <a:spcAft>
                <a:spcPts val="800"/>
              </a:spcAft>
            </a:pPr>
            <a:r>
              <a:rPr lang="en-US" sz="6400" kern="100" dirty="0">
                <a:solidFill>
                  <a:schemeClr val="tx1"/>
                </a:solidFill>
                <a:effectLst/>
                <a:ea typeface="Aptos" panose="020B0004020202020204" pitchFamily="34" charset="0"/>
                <a:cs typeface="Times New Roman" panose="02020603050405020304" pitchFamily="18" charset="0"/>
              </a:rPr>
              <a:t>In addition, it should describe topics studies, projects, and important information. </a:t>
            </a:r>
          </a:p>
          <a:p>
            <a:pPr marL="0" marR="0">
              <a:lnSpc>
                <a:spcPct val="115000"/>
              </a:lnSpc>
              <a:spcBef>
                <a:spcPts val="0"/>
              </a:spcBef>
              <a:spcAft>
                <a:spcPts val="800"/>
              </a:spcAft>
            </a:pPr>
            <a:r>
              <a:rPr lang="en-US" sz="6400" kern="100" dirty="0">
                <a:solidFill>
                  <a:schemeClr val="tx1"/>
                </a:solidFill>
                <a:effectLst/>
                <a:ea typeface="Aptos" panose="020B0004020202020204" pitchFamily="34" charset="0"/>
                <a:cs typeface="Times New Roman" panose="02020603050405020304" pitchFamily="18" charset="0"/>
              </a:rPr>
              <a:t>The reader should be able to walk away with an understanding of what skills were mastered. </a:t>
            </a:r>
          </a:p>
          <a:p>
            <a:pPr marL="0" marR="0">
              <a:lnSpc>
                <a:spcPct val="115000"/>
              </a:lnSpc>
              <a:spcBef>
                <a:spcPts val="0"/>
              </a:spcBef>
              <a:spcAft>
                <a:spcPts val="800"/>
              </a:spcAft>
            </a:pPr>
            <a:r>
              <a:rPr lang="en-US" sz="7200" b="1" kern="100" dirty="0">
                <a:solidFill>
                  <a:schemeClr val="tx1"/>
                </a:solidFill>
                <a:effectLst/>
                <a:ea typeface="Aptos" panose="020B0004020202020204" pitchFamily="34" charset="0"/>
                <a:cs typeface="Times New Roman" panose="02020603050405020304" pitchFamily="18" charset="0"/>
              </a:rPr>
              <a:t>Some Ideas for Course Descriptions.</a:t>
            </a:r>
            <a:endParaRPr lang="en-US" sz="7200" b="1" kern="100" dirty="0">
              <a:solidFill>
                <a:schemeClr val="tx1"/>
              </a:solidFill>
              <a:ea typeface="Aptos" panose="020B0004020202020204" pitchFamily="34" charset="0"/>
              <a:cs typeface="Times New Roman" panose="02020603050405020304" pitchFamily="18" charset="0"/>
            </a:endParaRPr>
          </a:p>
          <a:p>
            <a:pPr marL="0" marR="0">
              <a:lnSpc>
                <a:spcPct val="115000"/>
              </a:lnSpc>
              <a:spcBef>
                <a:spcPts val="0"/>
              </a:spcBef>
              <a:spcAft>
                <a:spcPts val="800"/>
              </a:spcAft>
            </a:pPr>
            <a:r>
              <a:rPr lang="en-US" sz="7200" kern="100" dirty="0">
                <a:solidFill>
                  <a:schemeClr val="tx1"/>
                </a:solidFill>
                <a:ea typeface="Aptos" panose="020B0004020202020204" pitchFamily="34" charset="0"/>
                <a:cs typeface="Times New Roman" panose="02020603050405020304" pitchFamily="18" charset="0"/>
              </a:rPr>
              <a:t>Create</a:t>
            </a:r>
            <a:r>
              <a:rPr lang="en-US" sz="7200" kern="100" dirty="0">
                <a:solidFill>
                  <a:schemeClr val="tx1"/>
                </a:solidFill>
                <a:effectLst/>
                <a:ea typeface="Aptos" panose="020B0004020202020204" pitchFamily="34" charset="0"/>
                <a:cs typeface="Times New Roman" panose="02020603050405020304" pitchFamily="18" charset="0"/>
              </a:rPr>
              <a:t> a word document for each student with course descriptions. </a:t>
            </a:r>
          </a:p>
          <a:p>
            <a:pPr>
              <a:lnSpc>
                <a:spcPct val="115000"/>
              </a:lnSpc>
              <a:spcBef>
                <a:spcPts val="0"/>
              </a:spcBef>
              <a:spcAft>
                <a:spcPts val="800"/>
              </a:spcAft>
            </a:pPr>
            <a:r>
              <a:rPr lang="en-US" sz="6400" kern="100" dirty="0">
                <a:solidFill>
                  <a:schemeClr val="tx1"/>
                </a:solidFill>
                <a:effectLst/>
                <a:ea typeface="Aptos" panose="020B0004020202020204" pitchFamily="34" charset="0"/>
                <a:cs typeface="Times New Roman" panose="02020603050405020304" pitchFamily="18" charset="0"/>
              </a:rPr>
              <a:t>For CEDAR courses, copy the descriptions from the website. </a:t>
            </a:r>
          </a:p>
          <a:p>
            <a:pPr>
              <a:lnSpc>
                <a:spcPct val="115000"/>
              </a:lnSpc>
              <a:spcBef>
                <a:spcPts val="0"/>
              </a:spcBef>
              <a:spcAft>
                <a:spcPts val="800"/>
              </a:spcAft>
            </a:pPr>
            <a:r>
              <a:rPr lang="en-US" sz="6400" kern="100" dirty="0">
                <a:solidFill>
                  <a:schemeClr val="tx1"/>
                </a:solidFill>
                <a:ea typeface="Aptos" panose="020B0004020202020204" pitchFamily="34" charset="0"/>
                <a:cs typeface="Times New Roman" panose="02020603050405020304" pitchFamily="18" charset="0"/>
              </a:rPr>
              <a:t>K</a:t>
            </a:r>
            <a:r>
              <a:rPr lang="en-US" sz="6400" kern="100" dirty="0">
                <a:solidFill>
                  <a:schemeClr val="tx1"/>
                </a:solidFill>
                <a:effectLst/>
                <a:ea typeface="Aptos" panose="020B0004020202020204" pitchFamily="34" charset="0"/>
                <a:cs typeface="Times New Roman" panose="02020603050405020304" pitchFamily="18" charset="0"/>
              </a:rPr>
              <a:t>eep a printout of the individual grades from each CEDAR course, which can be very diagnostic for a parent. </a:t>
            </a:r>
          </a:p>
          <a:p>
            <a:endParaRPr lang="en-US" dirty="0"/>
          </a:p>
        </p:txBody>
      </p:sp>
      <p:pic>
        <p:nvPicPr>
          <p:cNvPr id="4" name="Picture 3">
            <a:extLst>
              <a:ext uri="{FF2B5EF4-FFF2-40B4-BE49-F238E27FC236}">
                <a16:creationId xmlns:a16="http://schemas.microsoft.com/office/drawing/2014/main" id="{0FCBB69A-C977-E67E-239A-B665E36D7BE4}"/>
              </a:ext>
            </a:extLst>
          </p:cNvPr>
          <p:cNvPicPr>
            <a:picLocks noChangeAspect="1"/>
          </p:cNvPicPr>
          <p:nvPr/>
        </p:nvPicPr>
        <p:blipFill>
          <a:blip r:embed="rId3"/>
          <a:stretch>
            <a:fillRect/>
          </a:stretch>
        </p:blipFill>
        <p:spPr>
          <a:xfrm>
            <a:off x="7485673" y="5454102"/>
            <a:ext cx="4950381" cy="1243692"/>
          </a:xfrm>
          <a:prstGeom prst="rect">
            <a:avLst/>
          </a:prstGeom>
        </p:spPr>
      </p:pic>
    </p:spTree>
    <p:extLst>
      <p:ext uri="{BB962C8B-B14F-4D97-AF65-F5344CB8AC3E}">
        <p14:creationId xmlns:p14="http://schemas.microsoft.com/office/powerpoint/2010/main" val="1224791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2850A-490E-4CA3-8348-FAE60276DC34}"/>
              </a:ext>
            </a:extLst>
          </p:cNvPr>
          <p:cNvSpPr>
            <a:spLocks noGrp="1"/>
          </p:cNvSpPr>
          <p:nvPr>
            <p:ph type="title"/>
          </p:nvPr>
        </p:nvSpPr>
        <p:spPr>
          <a:xfrm>
            <a:off x="2231136" y="292608"/>
            <a:ext cx="7729728" cy="1731264"/>
          </a:xfrm>
          <a:solidFill>
            <a:srgbClr val="568EBF"/>
          </a:solidFill>
        </p:spPr>
        <p:txBody>
          <a:bodyPr>
            <a:normAutofit fontScale="90000"/>
          </a:bodyPr>
          <a:lstStyle/>
          <a:p>
            <a:br>
              <a:rPr lang="en-US" sz="3100" kern="100" dirty="0">
                <a:effectLst/>
                <a:ea typeface="Aptos" panose="020B0004020202020204" pitchFamily="34" charset="0"/>
                <a:cs typeface="Times New Roman" panose="02020603050405020304" pitchFamily="18" charset="0"/>
              </a:rPr>
            </a:br>
            <a:r>
              <a:rPr lang="en-US" sz="3100" kern="100" dirty="0">
                <a:effectLst/>
                <a:ea typeface="Aptos" panose="020B0004020202020204" pitchFamily="34" charset="0"/>
                <a:cs typeface="Times New Roman" panose="02020603050405020304" pitchFamily="18" charset="0"/>
              </a:rPr>
              <a:t>Graduation</a:t>
            </a:r>
            <a:br>
              <a:rPr lang="en-US" sz="3100" kern="100" dirty="0">
                <a:effectLst/>
                <a:ea typeface="Aptos" panose="020B0004020202020204" pitchFamily="34" charset="0"/>
                <a:cs typeface="Times New Roman" panose="02020603050405020304" pitchFamily="18" charset="0"/>
              </a:rPr>
            </a:br>
            <a:r>
              <a:rPr lang="en-US" sz="3100" kern="100" dirty="0">
                <a:effectLst/>
                <a:ea typeface="Aptos" panose="020B0004020202020204" pitchFamily="34" charset="0"/>
                <a:cs typeface="Times New Roman" panose="02020603050405020304" pitchFamily="18" charset="0"/>
              </a:rPr>
              <a:t> &amp; </a:t>
            </a:r>
            <a:br>
              <a:rPr lang="en-US" sz="3100" kern="100" dirty="0">
                <a:effectLst/>
                <a:ea typeface="Aptos" panose="020B0004020202020204" pitchFamily="34" charset="0"/>
                <a:cs typeface="Times New Roman" panose="02020603050405020304" pitchFamily="18" charset="0"/>
              </a:rPr>
            </a:br>
            <a:r>
              <a:rPr lang="en-US" sz="3100" kern="100" dirty="0">
                <a:effectLst/>
                <a:ea typeface="Aptos" panose="020B0004020202020204" pitchFamily="34" charset="0"/>
                <a:cs typeface="Times New Roman" panose="02020603050405020304" pitchFamily="18" charset="0"/>
              </a:rPr>
              <a:t>Affidavit of Completion</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A6F0286-DF7E-143F-5241-D7087D1D42DA}"/>
              </a:ext>
            </a:extLst>
          </p:cNvPr>
          <p:cNvSpPr>
            <a:spLocks noGrp="1"/>
          </p:cNvSpPr>
          <p:nvPr>
            <p:ph idx="1"/>
          </p:nvPr>
        </p:nvSpPr>
        <p:spPr/>
        <p:txBody>
          <a:bodyPr>
            <a:normAutofit lnSpcReduction="10000"/>
          </a:bodyPr>
          <a:lstStyle/>
          <a:p>
            <a:r>
              <a:rPr lang="en-US" sz="1800" dirty="0">
                <a:effectLst/>
                <a:ea typeface="Aptos" panose="020B0004020202020204" pitchFamily="34" charset="0"/>
                <a:cs typeface="Times New Roman" panose="02020603050405020304" pitchFamily="18" charset="0"/>
              </a:rPr>
              <a:t>An Affidavit of Completion, when signed by a parent and notarized, is legal proof of high school graduation in Florida.</a:t>
            </a:r>
          </a:p>
          <a:p>
            <a:r>
              <a:rPr lang="en-US" sz="1800" dirty="0">
                <a:effectLst/>
                <a:ea typeface="Aptos" panose="020B0004020202020204" pitchFamily="34" charset="0"/>
                <a:cs typeface="Times New Roman" panose="02020603050405020304" pitchFamily="18" charset="0"/>
              </a:rPr>
              <a:t> An evaluation must be submitted with the letter of termination (or within 30 days of it) to the home education office of the school district. This requirement, which took effect in July 2018, was enacted so the home education office can verify to a college or organization the student is graduated. </a:t>
            </a:r>
          </a:p>
          <a:p>
            <a:r>
              <a:rPr lang="en-US" sz="1800" dirty="0">
                <a:effectLst/>
                <a:ea typeface="Aptos" panose="020B0004020202020204" pitchFamily="34" charset="0"/>
                <a:cs typeface="Times New Roman" panose="02020603050405020304" pitchFamily="18" charset="0"/>
              </a:rPr>
              <a:t>The final evaluation is exactly the same as an annual evaluation. </a:t>
            </a:r>
          </a:p>
          <a:p>
            <a:r>
              <a:rPr lang="en-US" sz="1800" b="1" dirty="0">
                <a:effectLst/>
                <a:ea typeface="Aptos" panose="020B0004020202020204" pitchFamily="34" charset="0"/>
                <a:cs typeface="Times New Roman" panose="02020603050405020304" pitchFamily="18" charset="0"/>
              </a:rPr>
              <a:t>Don’t forget! Every family must fill out the FAFSA before attending college</a:t>
            </a:r>
            <a:r>
              <a:rPr lang="en-US" b="1" dirty="0">
                <a:effectLst/>
              </a:rPr>
              <a:t> </a:t>
            </a:r>
            <a:endParaRPr lang="en-US" b="1" dirty="0"/>
          </a:p>
        </p:txBody>
      </p:sp>
      <p:pic>
        <p:nvPicPr>
          <p:cNvPr id="5" name="Picture 4">
            <a:extLst>
              <a:ext uri="{FF2B5EF4-FFF2-40B4-BE49-F238E27FC236}">
                <a16:creationId xmlns:a16="http://schemas.microsoft.com/office/drawing/2014/main" id="{BC54A281-C0DA-CBB8-686D-2A927AE8E064}"/>
              </a:ext>
            </a:extLst>
          </p:cNvPr>
          <p:cNvPicPr>
            <a:picLocks noChangeAspect="1"/>
          </p:cNvPicPr>
          <p:nvPr/>
        </p:nvPicPr>
        <p:blipFill>
          <a:blip r:embed="rId3"/>
          <a:stretch>
            <a:fillRect/>
          </a:stretch>
        </p:blipFill>
        <p:spPr>
          <a:xfrm>
            <a:off x="7470915" y="5614308"/>
            <a:ext cx="4950381" cy="1243692"/>
          </a:xfrm>
          <a:prstGeom prst="rect">
            <a:avLst/>
          </a:prstGeom>
        </p:spPr>
      </p:pic>
    </p:spTree>
    <p:extLst>
      <p:ext uri="{BB962C8B-B14F-4D97-AF65-F5344CB8AC3E}">
        <p14:creationId xmlns:p14="http://schemas.microsoft.com/office/powerpoint/2010/main" val="703686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37DC1-624E-9942-65F4-F0D870841E05}"/>
              </a:ext>
            </a:extLst>
          </p:cNvPr>
          <p:cNvSpPr>
            <a:spLocks noGrp="1"/>
          </p:cNvSpPr>
          <p:nvPr>
            <p:ph type="title"/>
          </p:nvPr>
        </p:nvSpPr>
        <p:spPr>
          <a:xfrm>
            <a:off x="2120730" y="498006"/>
            <a:ext cx="7729728" cy="1188720"/>
          </a:xfrm>
        </p:spPr>
        <p:txBody>
          <a:bodyPr>
            <a:normAutofit fontScale="90000"/>
          </a:bodyPr>
          <a:lstStyle/>
          <a:p>
            <a:r>
              <a:rPr lang="en-US" dirty="0"/>
              <a:t>what you do is a result of what you are </a:t>
            </a:r>
            <a:br>
              <a:rPr lang="en-US" dirty="0"/>
            </a:br>
            <a:endParaRPr lang="en-US" dirty="0"/>
          </a:p>
        </p:txBody>
      </p:sp>
      <p:sp>
        <p:nvSpPr>
          <p:cNvPr id="3" name="Content Placeholder 2">
            <a:extLst>
              <a:ext uri="{FF2B5EF4-FFF2-40B4-BE49-F238E27FC236}">
                <a16:creationId xmlns:a16="http://schemas.microsoft.com/office/drawing/2014/main" id="{AC6B2BFA-E4D8-4D03-1B20-9859C0BFAB30}"/>
              </a:ext>
            </a:extLst>
          </p:cNvPr>
          <p:cNvSpPr>
            <a:spLocks noGrp="1"/>
          </p:cNvSpPr>
          <p:nvPr>
            <p:ph idx="1"/>
          </p:nvPr>
        </p:nvSpPr>
        <p:spPr/>
        <p:txBody>
          <a:bodyPr/>
          <a:lstStyle/>
          <a:p>
            <a:pPr marL="0" indent="0" algn="ctr">
              <a:buNone/>
            </a:pPr>
            <a:endParaRPr lang="en-US" sz="2400" dirty="0"/>
          </a:p>
          <a:p>
            <a:pPr marL="0" indent="0" algn="ctr">
              <a:buNone/>
            </a:pPr>
            <a:endParaRPr lang="en-US" sz="2400" dirty="0"/>
          </a:p>
          <a:p>
            <a:pPr marL="0" indent="0" algn="ctr">
              <a:buNone/>
            </a:pPr>
            <a:r>
              <a:rPr lang="en-US" sz="2400" dirty="0"/>
              <a:t>Parents set the tone for high school. How you handle the day to day expectations will greatly impact the level of skill mastery your students will get out of CEDAR</a:t>
            </a:r>
          </a:p>
        </p:txBody>
      </p:sp>
      <p:pic>
        <p:nvPicPr>
          <p:cNvPr id="5" name="Picture 4" descr="A group of people looking at purple papers&#10;&#10;Description automatically generated">
            <a:extLst>
              <a:ext uri="{FF2B5EF4-FFF2-40B4-BE49-F238E27FC236}">
                <a16:creationId xmlns:a16="http://schemas.microsoft.com/office/drawing/2014/main" id="{B4F598DE-7F8D-9E45-B06E-F15B82FC03E9}"/>
              </a:ext>
            </a:extLst>
          </p:cNvPr>
          <p:cNvPicPr>
            <a:picLocks noChangeAspect="1"/>
          </p:cNvPicPr>
          <p:nvPr/>
        </p:nvPicPr>
        <p:blipFill>
          <a:blip r:embed="rId3">
            <a:alphaModFix amt="35000"/>
            <a:extLst>
              <a:ext uri="{837473B0-CC2E-450A-ABE3-18F120FF3D39}">
                <a1611:picAttrSrcUrl xmlns:a1611="http://schemas.microsoft.com/office/drawing/2016/11/main" r:id="rId4"/>
              </a:ext>
            </a:extLst>
          </a:blip>
          <a:stretch>
            <a:fillRect/>
          </a:stretch>
        </p:blipFill>
        <p:spPr>
          <a:xfrm>
            <a:off x="0" y="1841853"/>
            <a:ext cx="11243733" cy="5348255"/>
          </a:xfrm>
          <a:prstGeom prst="rect">
            <a:avLst/>
          </a:prstGeom>
        </p:spPr>
      </p:pic>
      <p:sp>
        <p:nvSpPr>
          <p:cNvPr id="6" name="TextBox 5">
            <a:extLst>
              <a:ext uri="{FF2B5EF4-FFF2-40B4-BE49-F238E27FC236}">
                <a16:creationId xmlns:a16="http://schemas.microsoft.com/office/drawing/2014/main" id="{71FCBD69-68E2-EAFB-C6C5-8E1B9892660B}"/>
              </a:ext>
            </a:extLst>
          </p:cNvPr>
          <p:cNvSpPr txBox="1"/>
          <p:nvPr/>
        </p:nvSpPr>
        <p:spPr>
          <a:xfrm>
            <a:off x="1998133" y="6691345"/>
            <a:ext cx="8991600" cy="230832"/>
          </a:xfrm>
          <a:prstGeom prst="rect">
            <a:avLst/>
          </a:prstGeom>
          <a:noFill/>
        </p:spPr>
        <p:txBody>
          <a:bodyPr wrap="square" rtlCol="0">
            <a:spAutoFit/>
          </a:bodyPr>
          <a:lstStyle/>
          <a:p>
            <a:r>
              <a:rPr lang="en-US" sz="900" dirty="0">
                <a:hlinkClick r:id="rId4" tooltip="https://courses.lumenlearning.com/wm-lifespandevelopment/chapter/introduction-to-cognitive-development-in-adolescence/"/>
              </a:rPr>
              <a:t>This Photo</a:t>
            </a:r>
            <a:r>
              <a:rPr lang="en-US" sz="900" dirty="0"/>
              <a:t> by Unknown Author is licensed under </a:t>
            </a:r>
            <a:r>
              <a:rPr lang="en-US" sz="900" dirty="0">
                <a:hlinkClick r:id="rId5" tooltip="https://creativecommons.org/licenses/by/3.0/"/>
              </a:rPr>
              <a:t>CC BY</a:t>
            </a:r>
            <a:endParaRPr lang="en-US" sz="900" dirty="0"/>
          </a:p>
        </p:txBody>
      </p:sp>
    </p:spTree>
    <p:extLst>
      <p:ext uri="{BB962C8B-B14F-4D97-AF65-F5344CB8AC3E}">
        <p14:creationId xmlns:p14="http://schemas.microsoft.com/office/powerpoint/2010/main" val="3834410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1941E-F1F0-DD48-D08A-C07F2D9F88C4}"/>
              </a:ext>
            </a:extLst>
          </p:cNvPr>
          <p:cNvSpPr>
            <a:spLocks noGrp="1"/>
          </p:cNvSpPr>
          <p:nvPr>
            <p:ph type="title"/>
          </p:nvPr>
        </p:nvSpPr>
        <p:spPr>
          <a:solidFill>
            <a:srgbClr val="568EBF"/>
          </a:solidFill>
        </p:spPr>
        <p:txBody>
          <a:bodyPr>
            <a:normAutofit fontScale="90000"/>
          </a:bodyPr>
          <a:lstStyle/>
          <a:p>
            <a:br>
              <a:rPr lang="en-US" kern="100" dirty="0">
                <a:effectLst/>
                <a:ea typeface="Aptos" panose="020B0004020202020204" pitchFamily="34" charset="0"/>
                <a:cs typeface="Times New Roman" panose="02020603050405020304" pitchFamily="18" charset="0"/>
              </a:rPr>
            </a:br>
            <a:r>
              <a:rPr lang="en-US" kern="100" dirty="0">
                <a:effectLst/>
                <a:ea typeface="Aptos" panose="020B0004020202020204" pitchFamily="34" charset="0"/>
                <a:cs typeface="Times New Roman" panose="02020603050405020304" pitchFamily="18" charset="0"/>
              </a:rPr>
              <a:t>Home Expectations for CEDAR HIGH SCHOOL</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63D724FA-7060-D5C9-261D-3E85D3D3F3BF}"/>
              </a:ext>
            </a:extLst>
          </p:cNvPr>
          <p:cNvSpPr>
            <a:spLocks noGrp="1"/>
          </p:cNvSpPr>
          <p:nvPr>
            <p:ph idx="1"/>
          </p:nvPr>
        </p:nvSpPr>
        <p:spPr/>
        <p:txBody>
          <a:bodyPr>
            <a:normAutofit lnSpcReduction="10000"/>
          </a:bodyPr>
          <a:lstStyle/>
          <a:p>
            <a:pPr marL="0" marR="0" indent="0">
              <a:lnSpc>
                <a:spcPct val="115000"/>
              </a:lnSpc>
              <a:spcBef>
                <a:spcPts val="0"/>
              </a:spcBef>
              <a:spcAft>
                <a:spcPts val="800"/>
              </a:spcAft>
              <a:buNone/>
            </a:pPr>
            <a:r>
              <a:rPr lang="en-US" sz="1800" kern="100" dirty="0">
                <a:solidFill>
                  <a:schemeClr val="tx1"/>
                </a:solidFill>
                <a:effectLst/>
                <a:ea typeface="Aptos" panose="020B0004020202020204" pitchFamily="34" charset="0"/>
                <a:cs typeface="Times New Roman" panose="02020603050405020304" pitchFamily="18" charset="0"/>
              </a:rPr>
              <a:t>One of the goals of home educating </a:t>
            </a:r>
            <a:r>
              <a:rPr lang="en-US" kern="100" dirty="0">
                <a:solidFill>
                  <a:schemeClr val="tx1"/>
                </a:solidFill>
                <a:ea typeface="Aptos" panose="020B0004020202020204" pitchFamily="34" charset="0"/>
                <a:cs typeface="Times New Roman" panose="02020603050405020304" pitchFamily="18" charset="0"/>
              </a:rPr>
              <a:t>through high school</a:t>
            </a:r>
            <a:r>
              <a:rPr lang="en-US" sz="1800" kern="100" dirty="0">
                <a:solidFill>
                  <a:schemeClr val="tx1"/>
                </a:solidFill>
                <a:effectLst/>
                <a:ea typeface="Aptos" panose="020B0004020202020204" pitchFamily="34" charset="0"/>
                <a:cs typeface="Times New Roman" panose="02020603050405020304" pitchFamily="18" charset="0"/>
              </a:rPr>
              <a:t> is independence. In high school, students should be</a:t>
            </a:r>
            <a:r>
              <a:rPr lang="en-US" sz="1800" b="1" i="1" u="sng" kern="100" dirty="0">
                <a:solidFill>
                  <a:schemeClr val="tx1"/>
                </a:solidFill>
                <a:effectLst/>
                <a:ea typeface="Aptos" panose="020B0004020202020204" pitchFamily="34" charset="0"/>
                <a:cs typeface="Times New Roman" panose="02020603050405020304" pitchFamily="18" charset="0"/>
              </a:rPr>
              <a:t> </a:t>
            </a:r>
            <a:r>
              <a:rPr lang="en-US" sz="1800" b="1" i="1" u="sng" kern="100" dirty="0">
                <a:solidFill>
                  <a:srgbClr val="FF0000"/>
                </a:solidFill>
                <a:effectLst/>
                <a:ea typeface="Aptos" panose="020B0004020202020204" pitchFamily="34" charset="0"/>
                <a:cs typeface="Times New Roman" panose="02020603050405020304" pitchFamily="18" charset="0"/>
              </a:rPr>
              <a:t>fairly </a:t>
            </a:r>
            <a:r>
              <a:rPr lang="en-US" sz="1800" kern="100" dirty="0">
                <a:solidFill>
                  <a:schemeClr val="tx1"/>
                </a:solidFill>
                <a:effectLst/>
                <a:ea typeface="Aptos" panose="020B0004020202020204" pitchFamily="34" charset="0"/>
                <a:cs typeface="Times New Roman" panose="02020603050405020304" pitchFamily="18" charset="0"/>
              </a:rPr>
              <a:t>independent working through assignments. That should look like:</a:t>
            </a:r>
          </a:p>
          <a:p>
            <a:pPr marL="342900" marR="0" lvl="0" indent="-342900">
              <a:lnSpc>
                <a:spcPct val="115000"/>
              </a:lnSpc>
              <a:spcBef>
                <a:spcPts val="0"/>
              </a:spcBef>
              <a:spcAft>
                <a:spcPts val="0"/>
              </a:spcAft>
              <a:buFont typeface="+mj-lt"/>
              <a:buAutoNum type="arabicPeriod"/>
            </a:pPr>
            <a:r>
              <a:rPr lang="en-US" sz="1800" kern="100" dirty="0">
                <a:solidFill>
                  <a:schemeClr val="tx1"/>
                </a:solidFill>
                <a:effectLst/>
                <a:ea typeface="Aptos" panose="020B0004020202020204" pitchFamily="34" charset="0"/>
                <a:cs typeface="Times New Roman" panose="02020603050405020304" pitchFamily="18" charset="0"/>
              </a:rPr>
              <a:t>Being able to ask for help, clarify, and understand an assignment</a:t>
            </a:r>
          </a:p>
          <a:p>
            <a:pPr marL="342900" marR="0" lvl="0" indent="-342900">
              <a:lnSpc>
                <a:spcPct val="115000"/>
              </a:lnSpc>
              <a:spcBef>
                <a:spcPts val="0"/>
              </a:spcBef>
              <a:spcAft>
                <a:spcPts val="0"/>
              </a:spcAft>
              <a:buFont typeface="+mj-lt"/>
              <a:buAutoNum type="arabicPeriod"/>
            </a:pPr>
            <a:r>
              <a:rPr lang="en-US" sz="1800" kern="100" dirty="0">
                <a:solidFill>
                  <a:schemeClr val="tx1"/>
                </a:solidFill>
                <a:effectLst/>
                <a:ea typeface="Aptos" panose="020B0004020202020204" pitchFamily="34" charset="0"/>
                <a:cs typeface="Times New Roman" panose="02020603050405020304" pitchFamily="18" charset="0"/>
              </a:rPr>
              <a:t>Using resources, including adults, to further explain a skill</a:t>
            </a:r>
          </a:p>
          <a:p>
            <a:pPr marL="342900" marR="0" lvl="0" indent="-342900">
              <a:lnSpc>
                <a:spcPct val="115000"/>
              </a:lnSpc>
              <a:spcBef>
                <a:spcPts val="0"/>
              </a:spcBef>
              <a:spcAft>
                <a:spcPts val="0"/>
              </a:spcAft>
              <a:buFont typeface="+mj-lt"/>
              <a:buAutoNum type="arabicPeriod"/>
            </a:pPr>
            <a:r>
              <a:rPr lang="en-US" sz="1800" kern="100" dirty="0">
                <a:solidFill>
                  <a:schemeClr val="tx1"/>
                </a:solidFill>
                <a:effectLst/>
                <a:ea typeface="Aptos" panose="020B0004020202020204" pitchFamily="34" charset="0"/>
                <a:cs typeface="Times New Roman" panose="02020603050405020304" pitchFamily="18" charset="0"/>
              </a:rPr>
              <a:t>Completing assigned work on time</a:t>
            </a:r>
          </a:p>
          <a:p>
            <a:pPr marL="342900" marR="0" lvl="0" indent="-342900">
              <a:lnSpc>
                <a:spcPct val="115000"/>
              </a:lnSpc>
              <a:spcBef>
                <a:spcPts val="0"/>
              </a:spcBef>
              <a:spcAft>
                <a:spcPts val="800"/>
              </a:spcAft>
              <a:buFont typeface="+mj-lt"/>
              <a:buAutoNum type="arabicPeriod"/>
            </a:pPr>
            <a:r>
              <a:rPr lang="en-US" sz="1800" kern="100" dirty="0">
                <a:solidFill>
                  <a:schemeClr val="tx1"/>
                </a:solidFill>
                <a:effectLst/>
                <a:ea typeface="Aptos" panose="020B0004020202020204" pitchFamily="34" charset="0"/>
                <a:cs typeface="Times New Roman" panose="02020603050405020304" pitchFamily="18" charset="0"/>
              </a:rPr>
              <a:t>Communicate struggles with your CEDAR </a:t>
            </a:r>
            <a:r>
              <a:rPr lang="en-US" kern="100" dirty="0">
                <a:solidFill>
                  <a:schemeClr val="tx1"/>
                </a:solidFill>
                <a:ea typeface="Aptos" panose="020B0004020202020204" pitchFamily="34" charset="0"/>
                <a:cs typeface="Times New Roman" panose="02020603050405020304" pitchFamily="18" charset="0"/>
              </a:rPr>
              <a:t>instructors</a:t>
            </a:r>
          </a:p>
          <a:p>
            <a:pPr marL="342900" marR="0" lvl="0" indent="-342900">
              <a:lnSpc>
                <a:spcPct val="115000"/>
              </a:lnSpc>
              <a:spcBef>
                <a:spcPts val="0"/>
              </a:spcBef>
              <a:spcAft>
                <a:spcPts val="800"/>
              </a:spcAft>
              <a:buFont typeface="+mj-lt"/>
              <a:buAutoNum type="arabicPeriod"/>
            </a:pPr>
            <a:r>
              <a:rPr lang="en-US" sz="1800" kern="100" dirty="0">
                <a:solidFill>
                  <a:schemeClr val="tx1"/>
                </a:solidFill>
                <a:effectLst/>
                <a:ea typeface="Aptos" panose="020B0004020202020204" pitchFamily="34" charset="0"/>
                <a:cs typeface="Times New Roman" panose="02020603050405020304" pitchFamily="18" charset="0"/>
              </a:rPr>
              <a:t>Le</a:t>
            </a:r>
            <a:r>
              <a:rPr lang="en-US" kern="100" dirty="0">
                <a:solidFill>
                  <a:schemeClr val="tx1"/>
                </a:solidFill>
                <a:ea typeface="Aptos" panose="020B0004020202020204" pitchFamily="34" charset="0"/>
                <a:cs typeface="Times New Roman" panose="02020603050405020304" pitchFamily="18" charset="0"/>
              </a:rPr>
              <a:t>arn to self-advocate.  NOT THE PARENT</a:t>
            </a:r>
          </a:p>
          <a:p>
            <a:pPr marL="342900" marR="0" lvl="0" indent="-342900">
              <a:lnSpc>
                <a:spcPct val="115000"/>
              </a:lnSpc>
              <a:spcBef>
                <a:spcPts val="0"/>
              </a:spcBef>
              <a:spcAft>
                <a:spcPts val="800"/>
              </a:spcAft>
              <a:buFont typeface="+mj-lt"/>
              <a:buAutoNum type="arabicPeriod"/>
            </a:pPr>
            <a:r>
              <a:rPr lang="en-US" sz="1800" kern="100" dirty="0">
                <a:solidFill>
                  <a:schemeClr val="tx1"/>
                </a:solidFill>
                <a:effectLst/>
                <a:ea typeface="Aptos" panose="020B0004020202020204" pitchFamily="34" charset="0"/>
                <a:cs typeface="Times New Roman" panose="02020603050405020304" pitchFamily="18" charset="0"/>
              </a:rPr>
              <a:t>PARENTS- grade work DAILY, you are the home educator</a:t>
            </a:r>
          </a:p>
          <a:p>
            <a:endParaRPr lang="en-US" dirty="0"/>
          </a:p>
        </p:txBody>
      </p:sp>
      <p:pic>
        <p:nvPicPr>
          <p:cNvPr id="5" name="Picture 4">
            <a:extLst>
              <a:ext uri="{FF2B5EF4-FFF2-40B4-BE49-F238E27FC236}">
                <a16:creationId xmlns:a16="http://schemas.microsoft.com/office/drawing/2014/main" id="{87C06F0E-69B9-0FED-EFA5-2FF0A95A26B0}"/>
              </a:ext>
            </a:extLst>
          </p:cNvPr>
          <p:cNvPicPr>
            <a:picLocks noChangeAspect="1"/>
          </p:cNvPicPr>
          <p:nvPr/>
        </p:nvPicPr>
        <p:blipFill>
          <a:blip r:embed="rId3"/>
          <a:stretch>
            <a:fillRect/>
          </a:stretch>
        </p:blipFill>
        <p:spPr>
          <a:xfrm>
            <a:off x="7422788" y="5614308"/>
            <a:ext cx="4950381" cy="1243692"/>
          </a:xfrm>
          <a:prstGeom prst="rect">
            <a:avLst/>
          </a:prstGeom>
        </p:spPr>
      </p:pic>
      <p:pic>
        <p:nvPicPr>
          <p:cNvPr id="10" name="Picture 9" descr="An airplane flying over a runway&#10;&#10;Description automatically generated">
            <a:extLst>
              <a:ext uri="{FF2B5EF4-FFF2-40B4-BE49-F238E27FC236}">
                <a16:creationId xmlns:a16="http://schemas.microsoft.com/office/drawing/2014/main" id="{75ED78A1-0058-857E-7630-2858A0A4839C}"/>
              </a:ext>
            </a:extLst>
          </p:cNvPr>
          <p:cNvPicPr>
            <a:picLocks noChangeAspect="1"/>
          </p:cNvPicPr>
          <p:nvPr/>
        </p:nvPicPr>
        <p:blipFill>
          <a:blip r:embed="rId4">
            <a:alphaModFix amt="20000"/>
            <a:extLst>
              <a:ext uri="{837473B0-CC2E-450A-ABE3-18F120FF3D39}">
                <a1611:picAttrSrcUrl xmlns:a1611="http://schemas.microsoft.com/office/drawing/2016/11/main" r:id="rId5"/>
              </a:ext>
            </a:extLst>
          </a:blip>
          <a:stretch>
            <a:fillRect/>
          </a:stretch>
        </p:blipFill>
        <p:spPr>
          <a:xfrm>
            <a:off x="40477" y="5614308"/>
            <a:ext cx="4396055" cy="1066346"/>
          </a:xfrm>
          <a:prstGeom prst="rect">
            <a:avLst/>
          </a:prstGeom>
        </p:spPr>
      </p:pic>
    </p:spTree>
    <p:extLst>
      <p:ext uri="{BB962C8B-B14F-4D97-AF65-F5344CB8AC3E}">
        <p14:creationId xmlns:p14="http://schemas.microsoft.com/office/powerpoint/2010/main" val="2731486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2261-16CC-5DC0-97B7-AD40DED18FFF}"/>
              </a:ext>
            </a:extLst>
          </p:cNvPr>
          <p:cNvSpPr>
            <a:spLocks noGrp="1"/>
          </p:cNvSpPr>
          <p:nvPr>
            <p:ph type="title"/>
          </p:nvPr>
        </p:nvSpPr>
        <p:spPr>
          <a:solidFill>
            <a:srgbClr val="568EBF"/>
          </a:solidFill>
        </p:spPr>
        <p:txBody>
          <a:bodyPr>
            <a:normAutofit fontScale="90000"/>
          </a:bodyPr>
          <a:lstStyle/>
          <a:p>
            <a:br>
              <a:rPr lang="en-US" kern="100" dirty="0">
                <a:effectLst/>
                <a:ea typeface="Aptos" panose="020B0004020202020204" pitchFamily="34" charset="0"/>
                <a:cs typeface="Times New Roman" panose="02020603050405020304" pitchFamily="18" charset="0"/>
              </a:rPr>
            </a:br>
            <a:r>
              <a:rPr lang="en-US" kern="100" dirty="0">
                <a:effectLst/>
                <a:ea typeface="Aptos" panose="020B0004020202020204" pitchFamily="34" charset="0"/>
                <a:cs typeface="Times New Roman" panose="02020603050405020304" pitchFamily="18" charset="0"/>
              </a:rPr>
              <a:t>For Students </a:t>
            </a:r>
            <a:r>
              <a:rPr lang="en-US" kern="100" dirty="0">
                <a:ea typeface="Aptos" panose="020B0004020202020204" pitchFamily="34" charset="0"/>
                <a:cs typeface="Times New Roman" panose="02020603050405020304" pitchFamily="18" charset="0"/>
              </a:rPr>
              <a:t>W</a:t>
            </a:r>
            <a:r>
              <a:rPr lang="en-US" kern="100" dirty="0">
                <a:effectLst/>
                <a:ea typeface="Aptos" panose="020B0004020202020204" pitchFamily="34" charset="0"/>
                <a:cs typeface="Times New Roman" panose="02020603050405020304" pitchFamily="18" charset="0"/>
              </a:rPr>
              <a:t>ho </a:t>
            </a:r>
            <a:r>
              <a:rPr lang="en-US" kern="100" dirty="0">
                <a:ea typeface="Aptos" panose="020B0004020202020204" pitchFamily="34" charset="0"/>
                <a:cs typeface="Times New Roman" panose="02020603050405020304" pitchFamily="18" charset="0"/>
              </a:rPr>
              <a:t>S</a:t>
            </a:r>
            <a:r>
              <a:rPr lang="en-US" kern="100" dirty="0">
                <a:effectLst/>
                <a:ea typeface="Aptos" panose="020B0004020202020204" pitchFamily="34" charset="0"/>
                <a:cs typeface="Times New Roman" panose="02020603050405020304" pitchFamily="18" charset="0"/>
              </a:rPr>
              <a:t>truggle </a:t>
            </a:r>
            <a:r>
              <a:rPr lang="en-US" kern="100" dirty="0">
                <a:ea typeface="Aptos" panose="020B0004020202020204" pitchFamily="34" charset="0"/>
                <a:cs typeface="Times New Roman" panose="02020603050405020304" pitchFamily="18" charset="0"/>
              </a:rPr>
              <a:t>A</a:t>
            </a:r>
            <a:r>
              <a:rPr lang="en-US" kern="100" dirty="0">
                <a:effectLst/>
                <a:ea typeface="Aptos" panose="020B0004020202020204" pitchFamily="34" charset="0"/>
                <a:cs typeface="Times New Roman" panose="02020603050405020304" pitchFamily="18" charset="0"/>
              </a:rPr>
              <a:t>cademically</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4DE79E58-A2C3-2520-551C-C32B5E477D5C}"/>
              </a:ext>
            </a:extLst>
          </p:cNvPr>
          <p:cNvSpPr>
            <a:spLocks noGrp="1"/>
          </p:cNvSpPr>
          <p:nvPr>
            <p:ph idx="1"/>
          </p:nvPr>
        </p:nvSpPr>
        <p:spPr/>
        <p:txBody>
          <a:bodyPr>
            <a:normAutofit/>
          </a:bodyPr>
          <a:lstStyle/>
          <a:p>
            <a:pPr marL="342900" marR="0" lvl="0" indent="-342900">
              <a:lnSpc>
                <a:spcPct val="115000"/>
              </a:lnSpc>
              <a:spcBef>
                <a:spcPts val="0"/>
              </a:spcBef>
              <a:spcAft>
                <a:spcPts val="0"/>
              </a:spcAft>
              <a:buFont typeface="+mj-lt"/>
              <a:buAutoNum type="arabicPeriod"/>
            </a:pPr>
            <a:r>
              <a:rPr lang="en-US" sz="1900" kern="100" dirty="0">
                <a:solidFill>
                  <a:schemeClr val="tx1"/>
                </a:solidFill>
                <a:effectLst/>
                <a:ea typeface="Aptos" panose="020B0004020202020204" pitchFamily="34" charset="0"/>
                <a:cs typeface="Times New Roman" panose="02020603050405020304" pitchFamily="18" charset="0"/>
              </a:rPr>
              <a:t>If an assignment/class is too much for your student, you might need to ask for help.  A tutor, a peer, and family member.  A curriculum/class is a finite set of skills/information to be learned. </a:t>
            </a:r>
          </a:p>
          <a:p>
            <a:pPr marL="342900" marR="0" lvl="0" indent="-342900">
              <a:lnSpc>
                <a:spcPct val="115000"/>
              </a:lnSpc>
              <a:spcBef>
                <a:spcPts val="0"/>
              </a:spcBef>
              <a:spcAft>
                <a:spcPts val="0"/>
              </a:spcAft>
              <a:buFont typeface="+mj-lt"/>
              <a:buAutoNum type="arabicPeriod"/>
            </a:pPr>
            <a:r>
              <a:rPr lang="en-US" sz="1900" kern="100" dirty="0">
                <a:solidFill>
                  <a:schemeClr val="tx1"/>
                </a:solidFill>
                <a:effectLst/>
                <a:ea typeface="Aptos" panose="020B0004020202020204" pitchFamily="34" charset="0"/>
                <a:cs typeface="Times New Roman" panose="02020603050405020304" pitchFamily="18" charset="0"/>
              </a:rPr>
              <a:t>Your student is not behind. Parents set the requirements for graduation, the pacing, and the timelines. Some students need an extra year of high school to mature.</a:t>
            </a:r>
          </a:p>
          <a:p>
            <a:pPr marL="342900" marR="0" lvl="0" indent="-342900">
              <a:lnSpc>
                <a:spcPct val="115000"/>
              </a:lnSpc>
              <a:spcBef>
                <a:spcPts val="0"/>
              </a:spcBef>
              <a:spcAft>
                <a:spcPts val="0"/>
              </a:spcAft>
              <a:buFont typeface="+mj-lt"/>
              <a:buAutoNum type="arabicPeriod"/>
            </a:pPr>
            <a:r>
              <a:rPr lang="en-US" sz="1900" kern="100" dirty="0">
                <a:solidFill>
                  <a:schemeClr val="tx1"/>
                </a:solidFill>
                <a:effectLst/>
                <a:ea typeface="Aptos" panose="020B0004020202020204" pitchFamily="34" charset="0"/>
                <a:cs typeface="Times New Roman" panose="02020603050405020304" pitchFamily="18" charset="0"/>
              </a:rPr>
              <a:t>College is not the only path to take! If you have a student who struggles with academics, why send them to a situation that will be difficult for them</a:t>
            </a:r>
            <a:r>
              <a:rPr lang="en-US" sz="1900" kern="100" dirty="0">
                <a:solidFill>
                  <a:schemeClr val="tx1"/>
                </a:solidFill>
                <a:ea typeface="Aptos" panose="020B0004020202020204" pitchFamily="34" charset="0"/>
                <a:cs typeface="Times New Roman" panose="02020603050405020304" pitchFamily="18" charset="0"/>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EE58BB99-17AA-1F31-36FC-0AB69F56034B}"/>
              </a:ext>
            </a:extLst>
          </p:cNvPr>
          <p:cNvPicPr>
            <a:picLocks noChangeAspect="1"/>
          </p:cNvPicPr>
          <p:nvPr/>
        </p:nvPicPr>
        <p:blipFill>
          <a:blip r:embed="rId3"/>
          <a:stretch>
            <a:fillRect/>
          </a:stretch>
        </p:blipFill>
        <p:spPr>
          <a:xfrm>
            <a:off x="7398725" y="5614308"/>
            <a:ext cx="4950381" cy="1243692"/>
          </a:xfrm>
          <a:prstGeom prst="rect">
            <a:avLst/>
          </a:prstGeom>
        </p:spPr>
      </p:pic>
    </p:spTree>
    <p:extLst>
      <p:ext uri="{BB962C8B-B14F-4D97-AF65-F5344CB8AC3E}">
        <p14:creationId xmlns:p14="http://schemas.microsoft.com/office/powerpoint/2010/main" val="1656236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46D7A45-299B-5C51-2521-2FE47ECBE493}"/>
              </a:ext>
            </a:extLst>
          </p:cNvPr>
          <p:cNvSpPr>
            <a:spLocks noGrp="1"/>
          </p:cNvSpPr>
          <p:nvPr>
            <p:ph type="title"/>
          </p:nvPr>
        </p:nvSpPr>
        <p:spPr/>
        <p:txBody>
          <a:bodyPr/>
          <a:lstStyle/>
          <a:p>
            <a:r>
              <a:rPr lang="en-US" dirty="0"/>
              <a:t>Consistency is key</a:t>
            </a:r>
          </a:p>
        </p:txBody>
      </p:sp>
      <p:pic>
        <p:nvPicPr>
          <p:cNvPr id="5" name="Content Placeholder 4" descr="A person wearing a hat and scarf&#10;&#10;Description automatically generated">
            <a:extLst>
              <a:ext uri="{FF2B5EF4-FFF2-40B4-BE49-F238E27FC236}">
                <a16:creationId xmlns:a16="http://schemas.microsoft.com/office/drawing/2014/main" id="{AB465348-E9D3-5061-6B2D-B3FAA66D5D3E}"/>
              </a:ext>
            </a:extLst>
          </p:cNvPr>
          <p:cNvPicPr>
            <a:picLocks noGrp="1" noChangeAspect="1"/>
          </p:cNvPicPr>
          <p:nvPr>
            <p:ph sz="half" idx="1"/>
          </p:nvPr>
        </p:nvPicPr>
        <p:blipFill>
          <a:blip r:embed="rId3">
            <a:alphaModFix amt="50000"/>
            <a:extLst>
              <a:ext uri="{837473B0-CC2E-450A-ABE3-18F120FF3D39}">
                <a1611:picAttrSrcUrl xmlns:a1611="http://schemas.microsoft.com/office/drawing/2016/11/main" r:id="rId4"/>
              </a:ext>
            </a:extLst>
          </a:blip>
          <a:stretch>
            <a:fillRect/>
          </a:stretch>
        </p:blipFill>
        <p:spPr>
          <a:xfrm>
            <a:off x="1581150" y="2765425"/>
            <a:ext cx="4271963" cy="2847975"/>
          </a:xfrm>
        </p:spPr>
      </p:pic>
      <p:sp>
        <p:nvSpPr>
          <p:cNvPr id="7" name="Content Placeholder 6">
            <a:extLst>
              <a:ext uri="{FF2B5EF4-FFF2-40B4-BE49-F238E27FC236}">
                <a16:creationId xmlns:a16="http://schemas.microsoft.com/office/drawing/2014/main" id="{6800F20A-64B7-82BA-35AC-B308E48E174C}"/>
              </a:ext>
            </a:extLst>
          </p:cNvPr>
          <p:cNvSpPr>
            <a:spLocks noGrp="1"/>
          </p:cNvSpPr>
          <p:nvPr>
            <p:ph sz="half" idx="2"/>
          </p:nvPr>
        </p:nvSpPr>
        <p:spPr/>
        <p:txBody>
          <a:bodyPr>
            <a:normAutofit fontScale="92500" lnSpcReduction="20000"/>
          </a:bodyPr>
          <a:lstStyle/>
          <a:p>
            <a:r>
              <a:rPr lang="en-US" sz="4000" dirty="0"/>
              <a:t>. 90% of the work done in this country is done by people who don’t feel well, </a:t>
            </a:r>
          </a:p>
          <a:p>
            <a:r>
              <a:rPr lang="en-US" sz="4000" dirty="0"/>
              <a:t>T. Roosevelt</a:t>
            </a:r>
          </a:p>
          <a:p>
            <a:endParaRPr lang="en-US" dirty="0"/>
          </a:p>
        </p:txBody>
      </p:sp>
    </p:spTree>
    <p:extLst>
      <p:ext uri="{BB962C8B-B14F-4D97-AF65-F5344CB8AC3E}">
        <p14:creationId xmlns:p14="http://schemas.microsoft.com/office/powerpoint/2010/main" val="4035989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2BCCE-905C-BA3D-608E-FC43AFBC0B90}"/>
              </a:ext>
            </a:extLst>
          </p:cNvPr>
          <p:cNvSpPr>
            <a:spLocks noGrp="1"/>
          </p:cNvSpPr>
          <p:nvPr>
            <p:ph type="title"/>
          </p:nvPr>
        </p:nvSpPr>
        <p:spPr>
          <a:xfrm>
            <a:off x="2216376" y="362808"/>
            <a:ext cx="7729728" cy="1188720"/>
          </a:xfrm>
          <a:solidFill>
            <a:srgbClr val="568EBF"/>
          </a:solidFill>
        </p:spPr>
        <p:txBody>
          <a:bodyPr/>
          <a:lstStyle/>
          <a:p>
            <a:r>
              <a:rPr lang="en-US" dirty="0"/>
              <a:t>Preparing for College</a:t>
            </a:r>
          </a:p>
        </p:txBody>
      </p:sp>
      <p:sp>
        <p:nvSpPr>
          <p:cNvPr id="3" name="Content Placeholder 2">
            <a:extLst>
              <a:ext uri="{FF2B5EF4-FFF2-40B4-BE49-F238E27FC236}">
                <a16:creationId xmlns:a16="http://schemas.microsoft.com/office/drawing/2014/main" id="{E3A4DA15-C013-8713-957F-9271AE2A5540}"/>
              </a:ext>
            </a:extLst>
          </p:cNvPr>
          <p:cNvSpPr>
            <a:spLocks noGrp="1"/>
          </p:cNvSpPr>
          <p:nvPr>
            <p:ph idx="1"/>
          </p:nvPr>
        </p:nvSpPr>
        <p:spPr>
          <a:xfrm>
            <a:off x="498588" y="2141315"/>
            <a:ext cx="11220169" cy="4140951"/>
          </a:xfrm>
        </p:spPr>
        <p:txBody>
          <a:bodyPr>
            <a:noAutofit/>
          </a:bodyPr>
          <a:lstStyle/>
          <a:p>
            <a:pPr marL="342900" marR="0" lvl="0" indent="-342900">
              <a:lnSpc>
                <a:spcPct val="115000"/>
              </a:lnSpc>
              <a:spcBef>
                <a:spcPts val="0"/>
              </a:spcBef>
              <a:spcAft>
                <a:spcPts val="0"/>
              </a:spcAft>
              <a:buFont typeface="+mj-lt"/>
              <a:buAutoNum type="arabicPeriod"/>
            </a:pPr>
            <a:r>
              <a:rPr lang="en-US" kern="100" dirty="0">
                <a:effectLst/>
                <a:ea typeface="Aptos" panose="020B0004020202020204" pitchFamily="34" charset="0"/>
                <a:cs typeface="Times New Roman" panose="02020603050405020304" pitchFamily="18" charset="0"/>
              </a:rPr>
              <a:t>Skills parents can foster while their student is a CEDAR to prepare them for success in college:</a:t>
            </a:r>
          </a:p>
          <a:p>
            <a:pPr marL="742950" marR="0" lvl="1" indent="-285750">
              <a:lnSpc>
                <a:spcPct val="115000"/>
              </a:lnSpc>
              <a:spcBef>
                <a:spcPts val="0"/>
              </a:spcBef>
              <a:spcAft>
                <a:spcPts val="0"/>
              </a:spcAft>
              <a:buFont typeface="+mj-lt"/>
              <a:buAutoNum type="alphaLcPeriod"/>
            </a:pPr>
            <a:r>
              <a:rPr lang="en-US" b="1" kern="100" dirty="0">
                <a:effectLst/>
                <a:ea typeface="Aptos" panose="020B0004020202020204" pitchFamily="34" charset="0"/>
                <a:cs typeface="Times New Roman" panose="02020603050405020304" pitchFamily="18" charset="0"/>
              </a:rPr>
              <a:t>Time management</a:t>
            </a:r>
            <a:r>
              <a:rPr lang="en-US" kern="100" dirty="0">
                <a:effectLst/>
                <a:ea typeface="Aptos" panose="020B0004020202020204" pitchFamily="34" charset="0"/>
                <a:cs typeface="Times New Roman" panose="02020603050405020304" pitchFamily="18" charset="0"/>
              </a:rPr>
              <a:t>. Allow student to experiment with their own work schedule and habits in the safety of your home education environment. If the student fails at home, you can come beside them and help them develop theses skills which are essential for college success. This should look different for a freshman than a senior.  </a:t>
            </a:r>
          </a:p>
          <a:p>
            <a:pPr marL="971550" lvl="2" indent="-285750">
              <a:lnSpc>
                <a:spcPct val="115000"/>
              </a:lnSpc>
              <a:spcBef>
                <a:spcPts val="0"/>
              </a:spcBef>
              <a:buFont typeface="+mj-lt"/>
              <a:buAutoNum type="alphaLcPeriod"/>
            </a:pPr>
            <a:r>
              <a:rPr lang="en-US" kern="100" dirty="0">
                <a:ea typeface="Aptos" panose="020B0004020202020204" pitchFamily="34" charset="0"/>
                <a:cs typeface="Times New Roman" panose="02020603050405020304" pitchFamily="18" charset="0"/>
              </a:rPr>
              <a:t>*CEDAR expects that work is graded DAILY by the PARENT, so the parent can diagnostic</a:t>
            </a:r>
            <a:endParaRPr lang="en-US" kern="100" dirty="0">
              <a:effectLst/>
              <a:ea typeface="Aptos" panose="020B0004020202020204" pitchFamily="34" charset="0"/>
              <a:cs typeface="Times New Roman" panose="02020603050405020304" pitchFamily="18" charset="0"/>
            </a:endParaRPr>
          </a:p>
          <a:p>
            <a:pPr marL="742950" marR="0" lvl="1" indent="-285750">
              <a:lnSpc>
                <a:spcPct val="115000"/>
              </a:lnSpc>
              <a:spcBef>
                <a:spcPts val="0"/>
              </a:spcBef>
              <a:spcAft>
                <a:spcPts val="800"/>
              </a:spcAft>
              <a:buFont typeface="+mj-lt"/>
              <a:buAutoNum type="alphaLcPeriod"/>
            </a:pPr>
            <a:r>
              <a:rPr lang="en-US" b="1" kern="100" dirty="0">
                <a:ea typeface="Aptos" panose="020B0004020202020204" pitchFamily="34" charset="0"/>
                <a:cs typeface="Times New Roman" panose="02020603050405020304" pitchFamily="18" charset="0"/>
              </a:rPr>
              <a:t>Best </a:t>
            </a:r>
            <a:r>
              <a:rPr lang="en-US" b="1" kern="100" dirty="0">
                <a:effectLst/>
                <a:ea typeface="Aptos" panose="020B0004020202020204" pitchFamily="34" charset="0"/>
                <a:cs typeface="Times New Roman" panose="02020603050405020304" pitchFamily="18" charset="0"/>
              </a:rPr>
              <a:t>work the first time</a:t>
            </a:r>
            <a:r>
              <a:rPr lang="en-US" kern="100" dirty="0">
                <a:effectLst/>
                <a:ea typeface="Aptos" panose="020B0004020202020204" pitchFamily="34" charset="0"/>
                <a:cs typeface="Times New Roman" panose="02020603050405020304" pitchFamily="18" charset="0"/>
              </a:rPr>
              <a:t>: Most college courses don’t allow work be re-done typically. Guide your students towards this as they age. </a:t>
            </a:r>
          </a:p>
          <a:p>
            <a:pPr marL="742950" marR="0" lvl="1" indent="-285750">
              <a:lnSpc>
                <a:spcPct val="115000"/>
              </a:lnSpc>
              <a:spcBef>
                <a:spcPts val="0"/>
              </a:spcBef>
              <a:spcAft>
                <a:spcPts val="800"/>
              </a:spcAft>
              <a:buFont typeface="+mj-lt"/>
              <a:buAutoNum type="alphaLcPeriod"/>
            </a:pPr>
            <a:r>
              <a:rPr lang="en-US" b="1" dirty="0">
                <a:effectLst/>
                <a:ea typeface="Aptos" panose="020B0004020202020204" pitchFamily="34" charset="0"/>
                <a:cs typeface="Times New Roman" panose="02020603050405020304" pitchFamily="18" charset="0"/>
              </a:rPr>
              <a:t>Dual enrollment: </a:t>
            </a:r>
            <a:r>
              <a:rPr lang="en-US" dirty="0">
                <a:effectLst/>
                <a:ea typeface="Aptos" panose="020B0004020202020204" pitchFamily="34" charset="0"/>
                <a:cs typeface="Times New Roman" panose="02020603050405020304" pitchFamily="18" charset="0"/>
              </a:rPr>
              <a:t>This is a great way to get your student used to college expectations, while </a:t>
            </a:r>
            <a:r>
              <a:rPr lang="en-US" u="sng" dirty="0">
                <a:effectLst/>
                <a:ea typeface="Aptos" panose="020B0004020202020204" pitchFamily="34" charset="0"/>
                <a:cs typeface="Times New Roman" panose="02020603050405020304" pitchFamily="18" charset="0"/>
              </a:rPr>
              <a:t>you are still available for accountability and suppor</a:t>
            </a:r>
            <a:r>
              <a:rPr lang="en-US" dirty="0">
                <a:effectLst/>
                <a:ea typeface="Aptos" panose="020B0004020202020204" pitchFamily="34" charset="0"/>
                <a:cs typeface="Times New Roman" panose="02020603050405020304" pitchFamily="18" charset="0"/>
              </a:rPr>
              <a:t>t. It is a </a:t>
            </a:r>
            <a:r>
              <a:rPr lang="en-US" u="sng" dirty="0">
                <a:effectLst/>
                <a:ea typeface="Aptos" panose="020B0004020202020204" pitchFamily="34" charset="0"/>
                <a:cs typeface="Times New Roman" panose="02020603050405020304" pitchFamily="18" charset="0"/>
              </a:rPr>
              <a:t>great testing ground </a:t>
            </a:r>
            <a:r>
              <a:rPr lang="en-US" dirty="0">
                <a:effectLst/>
                <a:ea typeface="Aptos" panose="020B0004020202020204" pitchFamily="34" charset="0"/>
                <a:cs typeface="Times New Roman" panose="02020603050405020304" pitchFamily="18" charset="0"/>
              </a:rPr>
              <a:t>before you spend a lot of money on college tuition. </a:t>
            </a:r>
          </a:p>
          <a:p>
            <a:pPr marR="0" lvl="1" indent="0">
              <a:lnSpc>
                <a:spcPct val="115000"/>
              </a:lnSpc>
              <a:spcBef>
                <a:spcPts val="0"/>
              </a:spcBef>
              <a:spcAft>
                <a:spcPts val="800"/>
              </a:spcAft>
              <a:buNone/>
            </a:pPr>
            <a:r>
              <a:rPr lang="en-US" dirty="0">
                <a:effectLst/>
                <a:ea typeface="Aptos" panose="020B0004020202020204" pitchFamily="34" charset="0"/>
                <a:cs typeface="Times New Roman" panose="02020603050405020304" pitchFamily="18" charset="0"/>
              </a:rPr>
              <a:t>	</a:t>
            </a:r>
            <a:r>
              <a:rPr lang="en-US" sz="1400" dirty="0">
                <a:effectLst/>
                <a:ea typeface="Aptos" panose="020B0004020202020204" pitchFamily="34" charset="0"/>
                <a:cs typeface="Times New Roman" panose="02020603050405020304" pitchFamily="18" charset="0"/>
              </a:rPr>
              <a:t> 1. Explain to student how the syllabus is like the owner’s manual for the course.  </a:t>
            </a:r>
          </a:p>
          <a:p>
            <a:pPr marR="0" lvl="1" indent="0">
              <a:lnSpc>
                <a:spcPct val="115000"/>
              </a:lnSpc>
              <a:spcBef>
                <a:spcPts val="0"/>
              </a:spcBef>
              <a:spcAft>
                <a:spcPts val="800"/>
              </a:spcAft>
              <a:buNone/>
            </a:pPr>
            <a:r>
              <a:rPr lang="en-US" sz="1400" dirty="0">
                <a:effectLst/>
                <a:ea typeface="Aptos" panose="020B0004020202020204" pitchFamily="34" charset="0"/>
                <a:cs typeface="Times New Roman" panose="02020603050405020304" pitchFamily="18" charset="0"/>
              </a:rPr>
              <a:t>	  </a:t>
            </a:r>
            <a:r>
              <a:rPr lang="en-US" sz="1400" dirty="0">
                <a:ea typeface="Aptos" panose="020B0004020202020204" pitchFamily="34" charset="0"/>
                <a:cs typeface="Times New Roman" panose="02020603050405020304" pitchFamily="18" charset="0"/>
              </a:rPr>
              <a:t>2.</a:t>
            </a:r>
            <a:r>
              <a:rPr lang="en-US" sz="1400" dirty="0">
                <a:effectLst/>
                <a:ea typeface="Aptos" panose="020B0004020202020204" pitchFamily="34" charset="0"/>
                <a:cs typeface="Times New Roman" panose="02020603050405020304" pitchFamily="18" charset="0"/>
              </a:rPr>
              <a:t> </a:t>
            </a:r>
            <a:r>
              <a:rPr lang="en-US" sz="1400" dirty="0">
                <a:ea typeface="Aptos" panose="020B0004020202020204" pitchFamily="34" charset="0"/>
                <a:cs typeface="Times New Roman" panose="02020603050405020304" pitchFamily="18" charset="0"/>
              </a:rPr>
              <a:t>k</a:t>
            </a:r>
            <a:r>
              <a:rPr lang="en-US" sz="1400" dirty="0">
                <a:effectLst/>
                <a:ea typeface="Aptos" panose="020B0004020202020204" pitchFamily="34" charset="0"/>
                <a:cs typeface="Times New Roman" panose="02020603050405020304" pitchFamily="18" charset="0"/>
              </a:rPr>
              <a:t>eep a calendar of the whole semester assignments</a:t>
            </a:r>
            <a:r>
              <a:rPr lang="en-US" sz="1400" dirty="0">
                <a:ea typeface="Aptos" panose="020B0004020202020204" pitchFamily="34" charset="0"/>
                <a:cs typeface="Times New Roman" panose="02020603050405020304" pitchFamily="18" charset="0"/>
              </a:rPr>
              <a:t>.</a:t>
            </a:r>
          </a:p>
          <a:p>
            <a:pPr marR="0" lvl="1" indent="0">
              <a:lnSpc>
                <a:spcPct val="115000"/>
              </a:lnSpc>
              <a:spcBef>
                <a:spcPts val="0"/>
              </a:spcBef>
              <a:spcAft>
                <a:spcPts val="800"/>
              </a:spcAft>
              <a:buNone/>
            </a:pPr>
            <a:r>
              <a:rPr lang="en-US" sz="1400" dirty="0">
                <a:cs typeface="Times New Roman" panose="02020603050405020304" pitchFamily="18" charset="0"/>
              </a:rPr>
              <a:t>	  3. Assignments are often embedded in the courses &amp; it is the students’ assignment to be prepared</a:t>
            </a:r>
            <a:endParaRPr lang="en-US" sz="1400" dirty="0"/>
          </a:p>
        </p:txBody>
      </p:sp>
      <p:pic>
        <p:nvPicPr>
          <p:cNvPr id="5" name="Picture 4">
            <a:extLst>
              <a:ext uri="{FF2B5EF4-FFF2-40B4-BE49-F238E27FC236}">
                <a16:creationId xmlns:a16="http://schemas.microsoft.com/office/drawing/2014/main" id="{E188DF99-9BBA-B5C9-7EED-F149718CA5F6}"/>
              </a:ext>
            </a:extLst>
          </p:cNvPr>
          <p:cNvPicPr>
            <a:picLocks noChangeAspect="1"/>
          </p:cNvPicPr>
          <p:nvPr/>
        </p:nvPicPr>
        <p:blipFill>
          <a:blip r:embed="rId3"/>
          <a:stretch>
            <a:fillRect/>
          </a:stretch>
        </p:blipFill>
        <p:spPr>
          <a:xfrm>
            <a:off x="7274202" y="5628361"/>
            <a:ext cx="4950381" cy="1243692"/>
          </a:xfrm>
          <a:prstGeom prst="rect">
            <a:avLst/>
          </a:prstGeom>
        </p:spPr>
      </p:pic>
      <p:pic>
        <p:nvPicPr>
          <p:cNvPr id="6" name="Picture 5" descr="A plane on a runway&#10;&#10;Description automatically generated">
            <a:extLst>
              <a:ext uri="{FF2B5EF4-FFF2-40B4-BE49-F238E27FC236}">
                <a16:creationId xmlns:a16="http://schemas.microsoft.com/office/drawing/2014/main" id="{DD162A9F-5F2E-FD77-00D5-301114B94EC1}"/>
              </a:ext>
            </a:extLst>
          </p:cNvPr>
          <p:cNvPicPr>
            <a:picLocks noChangeAspect="1"/>
          </p:cNvPicPr>
          <p:nvPr/>
        </p:nvPicPr>
        <p:blipFill>
          <a:blip r:embed="rId4">
            <a:alphaModFix amt="20000"/>
            <a:extLst>
              <a:ext uri="{837473B0-CC2E-450A-ABE3-18F120FF3D39}">
                <a1611:picAttrSrcUrl xmlns:a1611="http://schemas.microsoft.com/office/drawing/2016/11/main" r:id="rId5"/>
              </a:ext>
            </a:extLst>
          </a:blip>
          <a:stretch>
            <a:fillRect/>
          </a:stretch>
        </p:blipFill>
        <p:spPr>
          <a:xfrm>
            <a:off x="146027" y="5469467"/>
            <a:ext cx="2493579" cy="1402586"/>
          </a:xfrm>
          <a:prstGeom prst="rect">
            <a:avLst/>
          </a:prstGeom>
        </p:spPr>
      </p:pic>
    </p:spTree>
    <p:extLst>
      <p:ext uri="{BB962C8B-B14F-4D97-AF65-F5344CB8AC3E}">
        <p14:creationId xmlns:p14="http://schemas.microsoft.com/office/powerpoint/2010/main" val="3202749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FB32B-3E69-40A3-4C5C-123B3053259C}"/>
              </a:ext>
            </a:extLst>
          </p:cNvPr>
          <p:cNvSpPr>
            <a:spLocks noGrp="1"/>
          </p:cNvSpPr>
          <p:nvPr>
            <p:ph type="title"/>
          </p:nvPr>
        </p:nvSpPr>
        <p:spPr>
          <a:solidFill>
            <a:srgbClr val="568EBF"/>
          </a:solidFill>
          <a:ln>
            <a:solidFill>
              <a:srgbClr val="404040">
                <a:alpha val="88000"/>
              </a:srgbClr>
            </a:solidFill>
          </a:ln>
        </p:spPr>
        <p:txBody>
          <a:bodyPr>
            <a:normAutofit/>
          </a:bodyPr>
          <a:lstStyle/>
          <a:p>
            <a:r>
              <a:rPr lang="en-US" dirty="0">
                <a:effectLst/>
                <a:ea typeface="Aptos" panose="020B0004020202020204" pitchFamily="34" charset="0"/>
                <a:cs typeface="Times New Roman" panose="02020603050405020304" pitchFamily="18" charset="0"/>
              </a:rPr>
              <a:t>Preparing for College Scholarships and Financial Aid</a:t>
            </a:r>
            <a:r>
              <a:rPr lang="en-US" dirty="0">
                <a:effectLst/>
              </a:rPr>
              <a:t> </a:t>
            </a:r>
            <a:endParaRPr lang="en-US" dirty="0"/>
          </a:p>
        </p:txBody>
      </p:sp>
      <p:sp>
        <p:nvSpPr>
          <p:cNvPr id="3" name="Content Placeholder 2">
            <a:extLst>
              <a:ext uri="{FF2B5EF4-FFF2-40B4-BE49-F238E27FC236}">
                <a16:creationId xmlns:a16="http://schemas.microsoft.com/office/drawing/2014/main" id="{4097774B-28B5-1EB4-B98F-C88B835A780B}"/>
              </a:ext>
            </a:extLst>
          </p:cNvPr>
          <p:cNvSpPr>
            <a:spLocks noGrp="1"/>
          </p:cNvSpPr>
          <p:nvPr>
            <p:ph idx="1"/>
          </p:nvPr>
        </p:nvSpPr>
        <p:spPr/>
        <p:txBody>
          <a:bodyPr/>
          <a:lstStyle/>
          <a:p>
            <a:pPr marL="0" indent="0">
              <a:buNone/>
            </a:pPr>
            <a:r>
              <a:rPr lang="en-US" sz="1800" kern="0" dirty="0">
                <a:solidFill>
                  <a:schemeClr val="tx1"/>
                </a:solidFill>
                <a:effectLst/>
                <a:ea typeface="Times New Roman" panose="02020603050405020304" pitchFamily="18" charset="0"/>
                <a:cs typeface="Times New Roman" panose="02020603050405020304" pitchFamily="18" charset="0"/>
              </a:rPr>
              <a:t>The BEST way to obtain a scholarships as a home educated student is by </a:t>
            </a:r>
            <a:r>
              <a:rPr lang="en-US" kern="0" dirty="0">
                <a:solidFill>
                  <a:schemeClr val="tx1"/>
                </a:solidFill>
                <a:ea typeface="Times New Roman" panose="02020603050405020304" pitchFamily="18" charset="0"/>
                <a:cs typeface="Times New Roman" panose="02020603050405020304" pitchFamily="18" charset="0"/>
              </a:rPr>
              <a:t>achieving</a:t>
            </a:r>
            <a:r>
              <a:rPr lang="en-US" sz="1800" kern="0" dirty="0">
                <a:solidFill>
                  <a:schemeClr val="tx1"/>
                </a:solidFill>
                <a:effectLst/>
                <a:ea typeface="Times New Roman" panose="02020603050405020304" pitchFamily="18" charset="0"/>
                <a:cs typeface="Times New Roman" panose="02020603050405020304" pitchFamily="18" charset="0"/>
              </a:rPr>
              <a:t> good test scores on the ACT, SAT, and/or CLT. </a:t>
            </a:r>
          </a:p>
          <a:p>
            <a:pPr marL="0" indent="0">
              <a:buNone/>
            </a:pPr>
            <a:r>
              <a:rPr lang="en-US" sz="1800" kern="0" dirty="0">
                <a:solidFill>
                  <a:schemeClr val="tx1"/>
                </a:solidFill>
                <a:effectLst/>
                <a:ea typeface="Times New Roman" panose="02020603050405020304" pitchFamily="18" charset="0"/>
                <a:cs typeface="Times New Roman" panose="02020603050405020304" pitchFamily="18" charset="0"/>
              </a:rPr>
              <a:t>Even in these times when many schools are going test-optional, a student with high scores WILL get corresponding scholarship money. </a:t>
            </a:r>
          </a:p>
          <a:p>
            <a:pPr marL="0" indent="0">
              <a:buNone/>
            </a:pPr>
            <a:r>
              <a:rPr lang="en-US" sz="1800" kern="0" dirty="0">
                <a:solidFill>
                  <a:schemeClr val="tx1"/>
                </a:solidFill>
                <a:effectLst/>
                <a:ea typeface="Times New Roman" panose="02020603050405020304" pitchFamily="18" charset="0"/>
                <a:cs typeface="Times New Roman" panose="02020603050405020304" pitchFamily="18" charset="0"/>
              </a:rPr>
              <a:t>It's hard to know exactly how the test-optional schools are evaluating your </a:t>
            </a:r>
            <a:r>
              <a:rPr lang="en-US" kern="0" dirty="0">
                <a:solidFill>
                  <a:schemeClr val="tx1"/>
                </a:solidFill>
                <a:ea typeface="Times New Roman" panose="02020603050405020304" pitchFamily="18" charset="0"/>
                <a:cs typeface="Times New Roman" panose="02020603050405020304" pitchFamily="18" charset="0"/>
              </a:rPr>
              <a:t>student</a:t>
            </a:r>
            <a:r>
              <a:rPr lang="en-US" sz="1800" kern="0" dirty="0">
                <a:solidFill>
                  <a:schemeClr val="tx1"/>
                </a:solidFill>
                <a:effectLst/>
                <a:ea typeface="Times New Roman" panose="02020603050405020304" pitchFamily="18" charset="0"/>
                <a:cs typeface="Times New Roman" panose="02020603050405020304" pitchFamily="18" charset="0"/>
              </a:rPr>
              <a:t> in comparison to other applicants.  Standardized tests are a way to remove many of the variables and</a:t>
            </a:r>
            <a:r>
              <a:rPr lang="en-US" sz="1800" kern="0" dirty="0">
                <a:solidFill>
                  <a:schemeClr val="tx1"/>
                </a:solidFill>
                <a:ea typeface="Times New Roman" panose="02020603050405020304" pitchFamily="18" charset="0"/>
                <a:cs typeface="Times New Roman" panose="02020603050405020304" pitchFamily="18" charset="0"/>
              </a:rPr>
              <a:t> </a:t>
            </a:r>
            <a:r>
              <a:rPr lang="en-US" sz="1800" kern="0" dirty="0">
                <a:solidFill>
                  <a:schemeClr val="tx1"/>
                </a:solidFill>
                <a:effectLst/>
                <a:ea typeface="Times New Roman" panose="02020603050405020304" pitchFamily="18" charset="0"/>
                <a:cs typeface="Times New Roman" panose="02020603050405020304" pitchFamily="18" charset="0"/>
              </a:rPr>
              <a:t>prove that your student deserv</a:t>
            </a:r>
            <a:r>
              <a:rPr lang="en-US" sz="1800" kern="0" dirty="0">
                <a:solidFill>
                  <a:schemeClr val="tx1"/>
                </a:solidFill>
                <a:ea typeface="Times New Roman" panose="02020603050405020304" pitchFamily="18" charset="0"/>
                <a:cs typeface="Times New Roman" panose="02020603050405020304" pitchFamily="18" charset="0"/>
              </a:rPr>
              <a:t>es a scholarship.</a:t>
            </a:r>
          </a:p>
          <a:p>
            <a:pPr marL="0" indent="0">
              <a:buNone/>
            </a:pPr>
            <a:r>
              <a:rPr lang="en-US" sz="1800" kern="0" dirty="0">
                <a:solidFill>
                  <a:schemeClr val="tx1"/>
                </a:solidFill>
                <a:cs typeface="Times New Roman" panose="02020603050405020304" pitchFamily="18" charset="0"/>
              </a:rPr>
              <a:t>Start tutoring and utilize resources early! </a:t>
            </a:r>
            <a:endParaRPr lang="en-US" dirty="0">
              <a:solidFill>
                <a:schemeClr val="tx1"/>
              </a:solidFill>
            </a:endParaRP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201CADF2-D609-4CE1-CC4B-699740EB5A91}"/>
              </a:ext>
            </a:extLst>
          </p:cNvPr>
          <p:cNvPicPr>
            <a:picLocks noChangeAspect="1"/>
          </p:cNvPicPr>
          <p:nvPr/>
        </p:nvPicPr>
        <p:blipFill>
          <a:blip r:embed="rId3"/>
          <a:stretch>
            <a:fillRect/>
          </a:stretch>
        </p:blipFill>
        <p:spPr>
          <a:xfrm>
            <a:off x="7446851" y="5614308"/>
            <a:ext cx="4950381" cy="1243692"/>
          </a:xfrm>
          <a:prstGeom prst="rect">
            <a:avLst/>
          </a:prstGeom>
        </p:spPr>
      </p:pic>
    </p:spTree>
    <p:extLst>
      <p:ext uri="{BB962C8B-B14F-4D97-AF65-F5344CB8AC3E}">
        <p14:creationId xmlns:p14="http://schemas.microsoft.com/office/powerpoint/2010/main" val="1194808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79275-2B43-EC70-EF0C-A5DF7530E440}"/>
              </a:ext>
            </a:extLst>
          </p:cNvPr>
          <p:cNvSpPr>
            <a:spLocks noGrp="1"/>
          </p:cNvSpPr>
          <p:nvPr>
            <p:ph type="title"/>
          </p:nvPr>
        </p:nvSpPr>
        <p:spPr>
          <a:solidFill>
            <a:srgbClr val="568EBF"/>
          </a:solidFill>
        </p:spPr>
        <p:txBody>
          <a:bodyPr/>
          <a:lstStyle/>
          <a:p>
            <a:r>
              <a:rPr lang="en-US" dirty="0"/>
              <a:t>Test Prep Courses</a:t>
            </a:r>
          </a:p>
        </p:txBody>
      </p:sp>
      <p:sp>
        <p:nvSpPr>
          <p:cNvPr id="3" name="Content Placeholder 2">
            <a:extLst>
              <a:ext uri="{FF2B5EF4-FFF2-40B4-BE49-F238E27FC236}">
                <a16:creationId xmlns:a16="http://schemas.microsoft.com/office/drawing/2014/main" id="{3F4EBC70-A6CB-1FA2-6043-C3C677435B6C}"/>
              </a:ext>
            </a:extLst>
          </p:cNvPr>
          <p:cNvSpPr>
            <a:spLocks noGrp="1"/>
          </p:cNvSpPr>
          <p:nvPr>
            <p:ph idx="1"/>
          </p:nvPr>
        </p:nvSpPr>
        <p:spPr/>
        <p:txBody>
          <a:bodyPr>
            <a:normAutofit fontScale="85000" lnSpcReduction="10000"/>
          </a:bodyPr>
          <a:lstStyle/>
          <a:p>
            <a:pPr marL="0" marR="0" fontAlgn="base">
              <a:lnSpc>
                <a:spcPct val="115000"/>
              </a:lnSpc>
              <a:spcBef>
                <a:spcPts val="0"/>
              </a:spcBef>
              <a:spcAft>
                <a:spcPts val="1920"/>
              </a:spcAft>
            </a:pPr>
            <a:r>
              <a:rPr lang="en-US" sz="1900" kern="0" dirty="0">
                <a:solidFill>
                  <a:schemeClr val="tx1"/>
                </a:solidFill>
                <a:effectLst/>
                <a:ea typeface="Times New Roman" panose="02020603050405020304" pitchFamily="18" charset="0"/>
                <a:cs typeface="Times New Roman" panose="02020603050405020304" pitchFamily="18" charset="0"/>
              </a:rPr>
              <a:t>There are many local, in-person, test prep companies and individual tutorials. Most of which are covered by the PEP scholarship. </a:t>
            </a:r>
          </a:p>
          <a:p>
            <a:pPr marL="0" marR="0" fontAlgn="base">
              <a:lnSpc>
                <a:spcPct val="115000"/>
              </a:lnSpc>
              <a:spcBef>
                <a:spcPts val="0"/>
              </a:spcBef>
              <a:spcAft>
                <a:spcPts val="1920"/>
              </a:spcAft>
            </a:pPr>
            <a:r>
              <a:rPr lang="en-US" sz="1900" kern="0" dirty="0">
                <a:solidFill>
                  <a:schemeClr val="tx1"/>
                </a:solidFill>
                <a:effectLst/>
                <a:ea typeface="Times New Roman" panose="02020603050405020304" pitchFamily="18" charset="0"/>
                <a:cs typeface="Times New Roman" panose="02020603050405020304" pitchFamily="18" charset="0"/>
              </a:rPr>
              <a:t>Some other options are:</a:t>
            </a:r>
            <a:endParaRPr lang="en-US" sz="1900" kern="100" dirty="0">
              <a:solidFill>
                <a:schemeClr val="tx1"/>
              </a:solidFill>
              <a:effectLst/>
              <a:ea typeface="Aptos" panose="020B0004020202020204" pitchFamily="34" charset="0"/>
              <a:cs typeface="Times New Roman" panose="02020603050405020304" pitchFamily="18" charset="0"/>
            </a:endParaRPr>
          </a:p>
          <a:p>
            <a:pPr marL="0" marR="0" fontAlgn="base">
              <a:lnSpc>
                <a:spcPct val="115000"/>
              </a:lnSpc>
              <a:spcBef>
                <a:spcPts val="0"/>
              </a:spcBef>
              <a:spcAft>
                <a:spcPts val="1920"/>
              </a:spcAft>
            </a:pPr>
            <a:r>
              <a:rPr lang="en-US" sz="1900" kern="0" dirty="0">
                <a:solidFill>
                  <a:schemeClr val="tx1"/>
                </a:solidFill>
                <a:effectLst/>
                <a:ea typeface="Times New Roman" panose="02020603050405020304" pitchFamily="18" charset="0"/>
                <a:cs typeface="Times New Roman" panose="02020603050405020304" pitchFamily="18" charset="0"/>
              </a:rPr>
              <a:t>Mr. D’s math test prep bootcamp on-line. He offers both the ACT and the SAT courses. </a:t>
            </a:r>
          </a:p>
          <a:p>
            <a:pPr marL="0" marR="0" fontAlgn="base">
              <a:lnSpc>
                <a:spcPct val="115000"/>
              </a:lnSpc>
              <a:spcBef>
                <a:spcPts val="0"/>
              </a:spcBef>
              <a:spcAft>
                <a:spcPts val="1920"/>
              </a:spcAft>
            </a:pPr>
            <a:r>
              <a:rPr lang="en-US" sz="1900" kern="0" dirty="0">
                <a:solidFill>
                  <a:schemeClr val="tx1"/>
                </a:solidFill>
                <a:effectLst/>
                <a:ea typeface="Times New Roman" panose="02020603050405020304" pitchFamily="18" charset="0"/>
                <a:cs typeface="Times New Roman" panose="02020603050405020304" pitchFamily="18" charset="0"/>
              </a:rPr>
              <a:t>Khan </a:t>
            </a:r>
            <a:r>
              <a:rPr lang="en-US" sz="1900" kern="0" dirty="0">
                <a:solidFill>
                  <a:schemeClr val="tx1"/>
                </a:solidFill>
                <a:ea typeface="Times New Roman" panose="02020603050405020304" pitchFamily="18" charset="0"/>
                <a:cs typeface="Times New Roman" panose="02020603050405020304" pitchFamily="18" charset="0"/>
              </a:rPr>
              <a:t>A</a:t>
            </a:r>
            <a:r>
              <a:rPr lang="en-US" sz="1900" kern="0" dirty="0">
                <a:solidFill>
                  <a:schemeClr val="tx1"/>
                </a:solidFill>
                <a:effectLst/>
                <a:ea typeface="Times New Roman" panose="02020603050405020304" pitchFamily="18" charset="0"/>
                <a:cs typeface="Times New Roman" panose="02020603050405020304" pitchFamily="18" charset="0"/>
              </a:rPr>
              <a:t>cademy test prep is written and endorsed by The College Board. Research shows that 20 hours of Khan raises scores as much as an in-person course, and its free!</a:t>
            </a:r>
            <a:endParaRPr lang="en-US" sz="1900" kern="100" dirty="0">
              <a:solidFill>
                <a:schemeClr val="tx1"/>
              </a:solidFill>
              <a:effectLst/>
              <a:ea typeface="Aptos" panose="020B0004020202020204" pitchFamily="34" charset="0"/>
              <a:cs typeface="Times New Roman" panose="02020603050405020304" pitchFamily="18" charset="0"/>
            </a:endParaRPr>
          </a:p>
          <a:p>
            <a:pPr marL="0" indent="0">
              <a:buNone/>
            </a:pPr>
            <a:endParaRPr lang="en-US" dirty="0"/>
          </a:p>
        </p:txBody>
      </p:sp>
      <p:pic>
        <p:nvPicPr>
          <p:cNvPr id="5" name="Picture 4">
            <a:extLst>
              <a:ext uri="{FF2B5EF4-FFF2-40B4-BE49-F238E27FC236}">
                <a16:creationId xmlns:a16="http://schemas.microsoft.com/office/drawing/2014/main" id="{2FE2B449-4500-EB64-4EB1-E51AFE7AAAC5}"/>
              </a:ext>
            </a:extLst>
          </p:cNvPr>
          <p:cNvPicPr>
            <a:picLocks noChangeAspect="1"/>
          </p:cNvPicPr>
          <p:nvPr/>
        </p:nvPicPr>
        <p:blipFill>
          <a:blip r:embed="rId3"/>
          <a:stretch>
            <a:fillRect/>
          </a:stretch>
        </p:blipFill>
        <p:spPr>
          <a:xfrm>
            <a:off x="7422788" y="5614308"/>
            <a:ext cx="4950381" cy="1243692"/>
          </a:xfrm>
          <a:prstGeom prst="rect">
            <a:avLst/>
          </a:prstGeom>
        </p:spPr>
      </p:pic>
      <p:pic>
        <p:nvPicPr>
          <p:cNvPr id="6" name="Picture 5" descr="A plane on a runway&#10;&#10;Description automatically generated">
            <a:extLst>
              <a:ext uri="{FF2B5EF4-FFF2-40B4-BE49-F238E27FC236}">
                <a16:creationId xmlns:a16="http://schemas.microsoft.com/office/drawing/2014/main" id="{EA541ABF-AE64-451D-AFCF-328E6929C26A}"/>
              </a:ext>
            </a:extLst>
          </p:cNvPr>
          <p:cNvPicPr>
            <a:picLocks noChangeAspect="1"/>
          </p:cNvPicPr>
          <p:nvPr/>
        </p:nvPicPr>
        <p:blipFill>
          <a:blip r:embed="rId4">
            <a:alphaModFix amt="20000"/>
            <a:extLst>
              <a:ext uri="{837473B0-CC2E-450A-ABE3-18F120FF3D39}">
                <a1611:picAttrSrcUrl xmlns:a1611="http://schemas.microsoft.com/office/drawing/2016/11/main" r:id="rId5"/>
              </a:ext>
            </a:extLst>
          </a:blip>
          <a:stretch>
            <a:fillRect/>
          </a:stretch>
        </p:blipFill>
        <p:spPr>
          <a:xfrm>
            <a:off x="0" y="5571194"/>
            <a:ext cx="2287740" cy="1286806"/>
          </a:xfrm>
          <a:prstGeom prst="rect">
            <a:avLst/>
          </a:prstGeom>
        </p:spPr>
      </p:pic>
    </p:spTree>
    <p:extLst>
      <p:ext uri="{BB962C8B-B14F-4D97-AF65-F5344CB8AC3E}">
        <p14:creationId xmlns:p14="http://schemas.microsoft.com/office/powerpoint/2010/main" val="3851410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513D-0CB6-893E-A461-F447C1F79DB4}"/>
              </a:ext>
            </a:extLst>
          </p:cNvPr>
          <p:cNvSpPr>
            <a:spLocks noGrp="1"/>
          </p:cNvSpPr>
          <p:nvPr>
            <p:ph type="title"/>
          </p:nvPr>
        </p:nvSpPr>
        <p:spPr>
          <a:solidFill>
            <a:srgbClr val="568EBF"/>
          </a:solidFill>
        </p:spPr>
        <p:txBody>
          <a:bodyPr/>
          <a:lstStyle/>
          <a:p>
            <a:r>
              <a:rPr lang="en-US" dirty="0"/>
              <a:t>Topics Covered	</a:t>
            </a:r>
          </a:p>
        </p:txBody>
      </p:sp>
      <p:sp>
        <p:nvSpPr>
          <p:cNvPr id="3" name="Content Placeholder 2">
            <a:extLst>
              <a:ext uri="{FF2B5EF4-FFF2-40B4-BE49-F238E27FC236}">
                <a16:creationId xmlns:a16="http://schemas.microsoft.com/office/drawing/2014/main" id="{6A084145-F76B-E0FC-F838-21F090458B3D}"/>
              </a:ext>
            </a:extLst>
          </p:cNvPr>
          <p:cNvSpPr>
            <a:spLocks noGrp="1"/>
          </p:cNvSpPr>
          <p:nvPr>
            <p:ph idx="1"/>
          </p:nvPr>
        </p:nvSpPr>
        <p:spPr/>
        <p:txBody>
          <a:bodyPr/>
          <a:lstStyle/>
          <a:p>
            <a:pPr marL="342900" marR="0" lvl="0" indent="-342900">
              <a:lnSpc>
                <a:spcPct val="115000"/>
              </a:lnSpc>
              <a:spcBef>
                <a:spcPts val="0"/>
              </a:spcBef>
              <a:spcAft>
                <a:spcPts val="0"/>
              </a:spcAft>
              <a:buFont typeface="+mj-lt"/>
              <a:buAutoNum type="alphaLcPeriod"/>
            </a:pPr>
            <a:r>
              <a:rPr lang="en-US" sz="1800" kern="100" dirty="0">
                <a:effectLst/>
                <a:ea typeface="Aptos" panose="020B0004020202020204" pitchFamily="34" charset="0"/>
                <a:cs typeface="Times New Roman" panose="02020603050405020304" pitchFamily="18" charset="0"/>
              </a:rPr>
              <a:t>Understanding of Law</a:t>
            </a:r>
          </a:p>
          <a:p>
            <a:pPr marL="342900" marR="0" lvl="0" indent="-342900">
              <a:lnSpc>
                <a:spcPct val="115000"/>
              </a:lnSpc>
              <a:spcBef>
                <a:spcPts val="0"/>
              </a:spcBef>
              <a:spcAft>
                <a:spcPts val="0"/>
              </a:spcAft>
              <a:buFont typeface="+mj-lt"/>
              <a:buAutoNum type="alphaLcPeriod"/>
            </a:pPr>
            <a:r>
              <a:rPr lang="en-US" sz="1800" kern="100" dirty="0">
                <a:effectLst/>
                <a:ea typeface="Aptos" panose="020B0004020202020204" pitchFamily="34" charset="0"/>
                <a:cs typeface="Times New Roman" panose="02020603050405020304" pitchFamily="18" charset="0"/>
              </a:rPr>
              <a:t>Best Record </a:t>
            </a:r>
            <a:r>
              <a:rPr lang="en-US" sz="1800" kern="100" dirty="0">
                <a:ea typeface="Aptos" panose="020B0004020202020204" pitchFamily="34" charset="0"/>
                <a:cs typeface="Times New Roman" panose="02020603050405020304" pitchFamily="18" charset="0"/>
              </a:rPr>
              <a:t>K</a:t>
            </a:r>
            <a:r>
              <a:rPr lang="en-US" sz="1800" kern="100" dirty="0">
                <a:effectLst/>
                <a:ea typeface="Aptos" panose="020B0004020202020204" pitchFamily="34" charset="0"/>
                <a:cs typeface="Times New Roman" panose="02020603050405020304" pitchFamily="18" charset="0"/>
              </a:rPr>
              <a:t>eeping </a:t>
            </a:r>
            <a:r>
              <a:rPr lang="en-US" sz="1800" kern="100" dirty="0">
                <a:ea typeface="Aptos" panose="020B0004020202020204" pitchFamily="34" charset="0"/>
                <a:cs typeface="Times New Roman" panose="02020603050405020304" pitchFamily="18" charset="0"/>
              </a:rPr>
              <a:t>P</a:t>
            </a:r>
            <a:r>
              <a:rPr lang="en-US" sz="1800" kern="100" dirty="0">
                <a:effectLst/>
                <a:ea typeface="Aptos" panose="020B0004020202020204" pitchFamily="34" charset="0"/>
                <a:cs typeface="Times New Roman" panose="02020603050405020304" pitchFamily="18" charset="0"/>
              </a:rPr>
              <a:t>ractices</a:t>
            </a:r>
          </a:p>
          <a:p>
            <a:pPr marL="342900" marR="0" lvl="0" indent="-342900">
              <a:lnSpc>
                <a:spcPct val="115000"/>
              </a:lnSpc>
              <a:spcBef>
                <a:spcPts val="0"/>
              </a:spcBef>
              <a:spcAft>
                <a:spcPts val="0"/>
              </a:spcAft>
              <a:buFont typeface="+mj-lt"/>
              <a:buAutoNum type="alphaLcPeriod"/>
            </a:pPr>
            <a:r>
              <a:rPr lang="en-US" sz="1800" kern="100" dirty="0">
                <a:effectLst/>
                <a:ea typeface="Aptos" panose="020B0004020202020204" pitchFamily="34" charset="0"/>
                <a:cs typeface="Times New Roman" panose="02020603050405020304" pitchFamily="18" charset="0"/>
              </a:rPr>
              <a:t>Graduation </a:t>
            </a:r>
            <a:r>
              <a:rPr lang="en-US" sz="1800" kern="100" dirty="0">
                <a:ea typeface="Aptos" panose="020B0004020202020204" pitchFamily="34" charset="0"/>
                <a:cs typeface="Times New Roman" panose="02020603050405020304" pitchFamily="18" charset="0"/>
              </a:rPr>
              <a:t>R</a:t>
            </a:r>
            <a:r>
              <a:rPr lang="en-US" sz="1800" kern="100" dirty="0">
                <a:effectLst/>
                <a:ea typeface="Aptos" panose="020B0004020202020204" pitchFamily="34" charset="0"/>
                <a:cs typeface="Times New Roman" panose="02020603050405020304" pitchFamily="18" charset="0"/>
              </a:rPr>
              <a:t>equirements</a:t>
            </a:r>
          </a:p>
          <a:p>
            <a:pPr marL="342900" marR="0" lvl="0" indent="-342900">
              <a:lnSpc>
                <a:spcPct val="115000"/>
              </a:lnSpc>
              <a:spcBef>
                <a:spcPts val="0"/>
              </a:spcBef>
              <a:spcAft>
                <a:spcPts val="0"/>
              </a:spcAft>
              <a:buFont typeface="+mj-lt"/>
              <a:buAutoNum type="alphaLcPeriod"/>
            </a:pPr>
            <a:r>
              <a:rPr lang="en-US" sz="1800" kern="100" dirty="0">
                <a:effectLst/>
                <a:ea typeface="Aptos" panose="020B0004020202020204" pitchFamily="34" charset="0"/>
                <a:cs typeface="Times New Roman" panose="02020603050405020304" pitchFamily="18" charset="0"/>
              </a:rPr>
              <a:t>Home Expectations</a:t>
            </a:r>
          </a:p>
          <a:p>
            <a:pPr marL="342900" marR="0" lvl="0" indent="-342900">
              <a:lnSpc>
                <a:spcPct val="115000"/>
              </a:lnSpc>
              <a:spcBef>
                <a:spcPts val="0"/>
              </a:spcBef>
              <a:spcAft>
                <a:spcPts val="0"/>
              </a:spcAft>
              <a:buFont typeface="+mj-lt"/>
              <a:buAutoNum type="alphaLcPeriod"/>
            </a:pPr>
            <a:r>
              <a:rPr lang="en-US" sz="1800" kern="100" dirty="0">
                <a:effectLst/>
                <a:ea typeface="Aptos" panose="020B0004020202020204" pitchFamily="34" charset="0"/>
                <a:cs typeface="Times New Roman" panose="02020603050405020304" pitchFamily="18" charset="0"/>
              </a:rPr>
              <a:t>Transcripts</a:t>
            </a:r>
          </a:p>
          <a:p>
            <a:pPr marL="342900" marR="0" lvl="0" indent="-342900">
              <a:lnSpc>
                <a:spcPct val="115000"/>
              </a:lnSpc>
              <a:spcBef>
                <a:spcPts val="0"/>
              </a:spcBef>
              <a:spcAft>
                <a:spcPts val="0"/>
              </a:spcAft>
              <a:buFont typeface="+mj-lt"/>
              <a:buAutoNum type="alphaLcPeriod"/>
            </a:pPr>
            <a:r>
              <a:rPr lang="en-US" sz="1800" kern="100" dirty="0">
                <a:effectLst/>
                <a:ea typeface="Aptos" panose="020B0004020202020204" pitchFamily="34" charset="0"/>
                <a:cs typeface="Times New Roman" panose="02020603050405020304" pitchFamily="18" charset="0"/>
              </a:rPr>
              <a:t>Preparing for College, Scholarships and Financial Aid</a:t>
            </a:r>
          </a:p>
          <a:p>
            <a:pPr marL="342900" marR="0" lvl="0" indent="-342900">
              <a:lnSpc>
                <a:spcPct val="115000"/>
              </a:lnSpc>
              <a:spcBef>
                <a:spcPts val="0"/>
              </a:spcBef>
              <a:spcAft>
                <a:spcPts val="800"/>
              </a:spcAft>
              <a:buFont typeface="+mj-lt"/>
              <a:buAutoNum type="alphaLcPeriod"/>
            </a:pPr>
            <a:r>
              <a:rPr lang="en-US" sz="1800" kern="100" dirty="0">
                <a:effectLst/>
                <a:ea typeface="Aptos" panose="020B0004020202020204" pitchFamily="34" charset="0"/>
                <a:cs typeface="Times New Roman" panose="02020603050405020304" pitchFamily="18" charset="0"/>
              </a:rPr>
              <a:t>Course Planning</a:t>
            </a:r>
            <a:endParaRPr lang="en-US" dirty="0"/>
          </a:p>
        </p:txBody>
      </p:sp>
      <p:pic>
        <p:nvPicPr>
          <p:cNvPr id="4" name="Picture 3">
            <a:extLst>
              <a:ext uri="{FF2B5EF4-FFF2-40B4-BE49-F238E27FC236}">
                <a16:creationId xmlns:a16="http://schemas.microsoft.com/office/drawing/2014/main" id="{53C823AC-CD63-D3E0-6EC1-15E878BEC068}"/>
              </a:ext>
            </a:extLst>
          </p:cNvPr>
          <p:cNvPicPr>
            <a:picLocks noChangeAspect="1"/>
          </p:cNvPicPr>
          <p:nvPr/>
        </p:nvPicPr>
        <p:blipFill>
          <a:blip r:embed="rId3"/>
          <a:stretch>
            <a:fillRect/>
          </a:stretch>
        </p:blipFill>
        <p:spPr>
          <a:xfrm>
            <a:off x="7352906" y="5270497"/>
            <a:ext cx="4951187" cy="1245621"/>
          </a:xfrm>
          <a:prstGeom prst="rect">
            <a:avLst/>
          </a:prstGeom>
        </p:spPr>
      </p:pic>
    </p:spTree>
    <p:extLst>
      <p:ext uri="{BB962C8B-B14F-4D97-AF65-F5344CB8AC3E}">
        <p14:creationId xmlns:p14="http://schemas.microsoft.com/office/powerpoint/2010/main" val="2415380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13585-6A5B-0C50-734C-DFE5638C57A4}"/>
              </a:ext>
            </a:extLst>
          </p:cNvPr>
          <p:cNvSpPr>
            <a:spLocks noGrp="1"/>
          </p:cNvSpPr>
          <p:nvPr>
            <p:ph type="title"/>
          </p:nvPr>
        </p:nvSpPr>
        <p:spPr>
          <a:xfrm>
            <a:off x="2340864" y="249853"/>
            <a:ext cx="7729728" cy="1188720"/>
          </a:xfrm>
          <a:solidFill>
            <a:srgbClr val="568EBF"/>
          </a:solidFill>
        </p:spPr>
        <p:txBody>
          <a:bodyPr/>
          <a:lstStyle/>
          <a:p>
            <a:r>
              <a:rPr lang="en-US" kern="100" dirty="0">
                <a:effectLst/>
                <a:ea typeface="Aptos" panose="020B0004020202020204" pitchFamily="34" charset="0"/>
                <a:cs typeface="Times New Roman" panose="02020603050405020304" pitchFamily="18" charset="0"/>
              </a:rPr>
              <a:t>Bright Futures</a:t>
            </a:r>
            <a:endParaRPr lang="en-US" dirty="0"/>
          </a:p>
        </p:txBody>
      </p:sp>
      <p:sp>
        <p:nvSpPr>
          <p:cNvPr id="3" name="Content Placeholder 2">
            <a:extLst>
              <a:ext uri="{FF2B5EF4-FFF2-40B4-BE49-F238E27FC236}">
                <a16:creationId xmlns:a16="http://schemas.microsoft.com/office/drawing/2014/main" id="{6F75EF24-26F8-2C47-6BE4-9EB887A8E974}"/>
              </a:ext>
            </a:extLst>
          </p:cNvPr>
          <p:cNvSpPr>
            <a:spLocks noGrp="1"/>
          </p:cNvSpPr>
          <p:nvPr>
            <p:ph idx="1"/>
          </p:nvPr>
        </p:nvSpPr>
        <p:spPr>
          <a:xfrm>
            <a:off x="2484119" y="1703552"/>
            <a:ext cx="7729728" cy="3101983"/>
          </a:xfrm>
        </p:spPr>
        <p:txBody>
          <a:bodyPr/>
          <a:lstStyle/>
          <a:p>
            <a:pPr marL="0" indent="0">
              <a:buNone/>
            </a:pPr>
            <a:r>
              <a:rPr lang="en-US" sz="1800" kern="100" dirty="0">
                <a:solidFill>
                  <a:schemeClr val="tx1"/>
                </a:solidFill>
                <a:effectLst/>
                <a:ea typeface="Aptos" panose="020B0004020202020204" pitchFamily="34" charset="0"/>
                <a:cs typeface="Times New Roman" panose="02020603050405020304" pitchFamily="18" charset="0"/>
              </a:rPr>
              <a:t>There are 2 levels of Bright Futures 75% and 100% (Medallion) scholarship.</a:t>
            </a:r>
          </a:p>
          <a:p>
            <a:endParaRPr lang="en-US" dirty="0"/>
          </a:p>
        </p:txBody>
      </p:sp>
      <p:pic>
        <p:nvPicPr>
          <p:cNvPr id="4" name="Picture 3">
            <a:extLst>
              <a:ext uri="{FF2B5EF4-FFF2-40B4-BE49-F238E27FC236}">
                <a16:creationId xmlns:a16="http://schemas.microsoft.com/office/drawing/2014/main" id="{194B42DD-9652-B3F4-33C8-A42B803A3BB8}"/>
              </a:ext>
            </a:extLst>
          </p:cNvPr>
          <p:cNvPicPr>
            <a:picLocks noChangeAspect="1"/>
          </p:cNvPicPr>
          <p:nvPr/>
        </p:nvPicPr>
        <p:blipFill>
          <a:blip r:embed="rId3"/>
          <a:stretch>
            <a:fillRect/>
          </a:stretch>
        </p:blipFill>
        <p:spPr>
          <a:xfrm>
            <a:off x="7485673" y="5442070"/>
            <a:ext cx="4950381" cy="1243692"/>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C9A51055-6378-AC1F-D8F2-FFC8F79A0DF3}"/>
              </a:ext>
            </a:extLst>
          </p:cNvPr>
          <p:cNvPicPr>
            <a:picLocks noChangeAspect="1"/>
          </p:cNvPicPr>
          <p:nvPr/>
        </p:nvPicPr>
        <p:blipFill>
          <a:blip r:embed="rId4">
            <a:duotone>
              <a:prstClr val="black"/>
              <a:schemeClr val="accent2">
                <a:tint val="45000"/>
                <a:satMod val="400000"/>
              </a:schemeClr>
            </a:duotone>
            <a:extLst>
              <a:ext uri="{BEBA8EAE-BF5A-486C-A8C5-ECC9F3942E4B}">
                <a14:imgProps xmlns:a14="http://schemas.microsoft.com/office/drawing/2010/main">
                  <a14:imgLayer r:embed="rId5">
                    <a14:imgEffect>
                      <a14:backgroundRemoval t="9990" b="89906" l="8095" r="95952">
                        <a14:foregroundMark x1="9694" y1="21653" x2="8163" y2="31904"/>
                        <a14:foregroundMark x1="8163" y1="31904" x2="11973" y2="67155"/>
                        <a14:foregroundMark x1="11973" y1="67155" x2="11088" y2="74006"/>
                        <a14:foregroundMark x1="85748" y1="30858" x2="91395" y2="71862"/>
                        <a14:foregroundMark x1="44048" y1="45554" x2="42925" y2="57113"/>
                        <a14:backgroundMark x1="93741" y1="33264" x2="96259" y2="43096"/>
                        <a14:backgroundMark x1="96259" y1="43096" x2="96122" y2="50889"/>
                        <a14:backgroundMark x1="95170" y1="44351" x2="95170" y2="44351"/>
                        <a14:backgroundMark x1="95952" y1="43881" x2="95340" y2="43410"/>
                      </a14:backgroundRemoval>
                    </a14:imgEffect>
                  </a14:imgLayer>
                </a14:imgProps>
              </a:ext>
            </a:extLst>
          </a:blip>
          <a:stretch>
            <a:fillRect/>
          </a:stretch>
        </p:blipFill>
        <p:spPr>
          <a:xfrm>
            <a:off x="1163574" y="965574"/>
            <a:ext cx="9864852" cy="6415508"/>
          </a:xfrm>
          <a:prstGeom prst="rect">
            <a:avLst/>
          </a:prstGeom>
        </p:spPr>
      </p:pic>
    </p:spTree>
    <p:extLst>
      <p:ext uri="{BB962C8B-B14F-4D97-AF65-F5344CB8AC3E}">
        <p14:creationId xmlns:p14="http://schemas.microsoft.com/office/powerpoint/2010/main" val="2096510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0581-E77D-7246-0FE8-4E9B1571AB16}"/>
              </a:ext>
            </a:extLst>
          </p:cNvPr>
          <p:cNvSpPr>
            <a:spLocks noGrp="1"/>
          </p:cNvSpPr>
          <p:nvPr>
            <p:ph type="title"/>
          </p:nvPr>
        </p:nvSpPr>
        <p:spPr>
          <a:xfrm>
            <a:off x="8312677" y="964692"/>
            <a:ext cx="3066937" cy="1188720"/>
          </a:xfrm>
        </p:spPr>
        <p:txBody>
          <a:bodyPr>
            <a:normAutofit/>
          </a:bodyPr>
          <a:lstStyle/>
          <a:p>
            <a:r>
              <a:rPr lang="en-US" dirty="0"/>
              <a:t>COURSE Planning</a:t>
            </a:r>
          </a:p>
        </p:txBody>
      </p:sp>
      <p:sp>
        <p:nvSpPr>
          <p:cNvPr id="11" name="Rectangle 10">
            <a:extLst>
              <a:ext uri="{FF2B5EF4-FFF2-40B4-BE49-F238E27FC236}">
                <a16:creationId xmlns:a16="http://schemas.microsoft.com/office/drawing/2014/main" id="{0358FD32-AA91-47A4-9758-8C172B306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795" y="964692"/>
            <a:ext cx="6885432"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6B5B18B-0170-4F1B-BF40-89BD5772C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8415" y="1128683"/>
            <a:ext cx="6558192"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1A62D46-0145-6F32-311B-37D66C509B0C}"/>
              </a:ext>
            </a:extLst>
          </p:cNvPr>
          <p:cNvPicPr>
            <a:picLocks noChangeAspect="1"/>
          </p:cNvPicPr>
          <p:nvPr/>
        </p:nvPicPr>
        <p:blipFill>
          <a:blip r:embed="rId3"/>
          <a:stretch>
            <a:fillRect/>
          </a:stretch>
        </p:blipFill>
        <p:spPr>
          <a:xfrm>
            <a:off x="1143979" y="2654587"/>
            <a:ext cx="6227064" cy="1556767"/>
          </a:xfrm>
          <a:prstGeom prst="rect">
            <a:avLst/>
          </a:prstGeom>
        </p:spPr>
      </p:pic>
      <p:sp>
        <p:nvSpPr>
          <p:cNvPr id="6" name="Content Placeholder 5">
            <a:extLst>
              <a:ext uri="{FF2B5EF4-FFF2-40B4-BE49-F238E27FC236}">
                <a16:creationId xmlns:a16="http://schemas.microsoft.com/office/drawing/2014/main" id="{EB23253D-C613-5EB7-25C2-E2A006CC34DC}"/>
              </a:ext>
            </a:extLst>
          </p:cNvPr>
          <p:cNvSpPr>
            <a:spLocks noGrp="1"/>
          </p:cNvSpPr>
          <p:nvPr>
            <p:ph idx="1"/>
          </p:nvPr>
        </p:nvSpPr>
        <p:spPr>
          <a:xfrm>
            <a:off x="8311249" y="2638044"/>
            <a:ext cx="3063765" cy="3263206"/>
          </a:xfrm>
        </p:spPr>
        <p:txBody>
          <a:bodyPr>
            <a:normAutofit/>
          </a:bodyPr>
          <a:lstStyle/>
          <a:p>
            <a:r>
              <a:rPr lang="en-US" dirty="0"/>
              <a:t>1. English</a:t>
            </a:r>
          </a:p>
          <a:p>
            <a:r>
              <a:rPr lang="en-US" dirty="0"/>
              <a:t>2. Math</a:t>
            </a:r>
          </a:p>
          <a:p>
            <a:r>
              <a:rPr lang="en-US" dirty="0"/>
              <a:t>3. Science</a:t>
            </a:r>
          </a:p>
          <a:p>
            <a:r>
              <a:rPr lang="en-US" dirty="0"/>
              <a:t>4. History</a:t>
            </a:r>
          </a:p>
          <a:p>
            <a:r>
              <a:rPr lang="en-US" dirty="0"/>
              <a:t>5.Electives</a:t>
            </a:r>
          </a:p>
          <a:p>
            <a:endParaRPr lang="en-US" dirty="0"/>
          </a:p>
          <a:p>
            <a:endParaRPr lang="en-US" dirty="0"/>
          </a:p>
        </p:txBody>
      </p:sp>
    </p:spTree>
    <p:extLst>
      <p:ext uri="{BB962C8B-B14F-4D97-AF65-F5344CB8AC3E}">
        <p14:creationId xmlns:p14="http://schemas.microsoft.com/office/powerpoint/2010/main" val="2112695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36D221-E91F-4CA7-904A-D533B97F4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38255"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B0D8CDD-F18D-7199-4C3F-992C26925B50}"/>
              </a:ext>
            </a:extLst>
          </p:cNvPr>
          <p:cNvSpPr>
            <a:spLocks noGrp="1"/>
          </p:cNvSpPr>
          <p:nvPr>
            <p:ph type="title"/>
          </p:nvPr>
        </p:nvSpPr>
        <p:spPr>
          <a:xfrm>
            <a:off x="640080" y="2681103"/>
            <a:ext cx="3401568" cy="1495794"/>
          </a:xfrm>
          <a:solidFill>
            <a:srgbClr val="FFFFFF"/>
          </a:solidFill>
          <a:ln>
            <a:solidFill>
              <a:srgbClr val="404040"/>
            </a:solidFill>
          </a:ln>
        </p:spPr>
        <p:txBody>
          <a:bodyPr>
            <a:normAutofit/>
          </a:bodyPr>
          <a:lstStyle/>
          <a:p>
            <a:r>
              <a:rPr lang="en-US" sz="2600" dirty="0">
                <a:solidFill>
                  <a:srgbClr val="0D0D0D"/>
                </a:solidFill>
              </a:rPr>
              <a:t>Outside of cedar suggestions	</a:t>
            </a:r>
          </a:p>
        </p:txBody>
      </p:sp>
      <p:sp useBgFill="1">
        <p:nvSpPr>
          <p:cNvPr id="11" name="Rectangle 10">
            <a:extLst>
              <a:ext uri="{FF2B5EF4-FFF2-40B4-BE49-F238E27FC236}">
                <a16:creationId xmlns:a16="http://schemas.microsoft.com/office/drawing/2014/main" id="{563906AD-57D2-40AD-A4A4-DEE56613D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3278" y="0"/>
            <a:ext cx="743872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0DC84A6E-D7B0-A651-6036-B2F09C20C989}"/>
              </a:ext>
            </a:extLst>
          </p:cNvPr>
          <p:cNvGraphicFramePr>
            <a:graphicFrameLocks noGrp="1"/>
          </p:cNvGraphicFramePr>
          <p:nvPr>
            <p:ph idx="1"/>
            <p:extLst>
              <p:ext uri="{D42A27DB-BD31-4B8C-83A1-F6EECF244321}">
                <p14:modId xmlns:p14="http://schemas.microsoft.com/office/powerpoint/2010/main" val="3539595547"/>
              </p:ext>
            </p:extLst>
          </p:nvPr>
        </p:nvGraphicFramePr>
        <p:xfrm>
          <a:off x="5397500" y="639763"/>
          <a:ext cx="6151563" cy="5276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2592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8389A-4D83-8413-BBAE-60754120CA7C}"/>
              </a:ext>
            </a:extLst>
          </p:cNvPr>
          <p:cNvSpPr>
            <a:spLocks noGrp="1"/>
          </p:cNvSpPr>
          <p:nvPr>
            <p:ph type="title"/>
          </p:nvPr>
        </p:nvSpPr>
        <p:spPr/>
        <p:txBody>
          <a:bodyPr/>
          <a:lstStyle/>
          <a:p>
            <a:r>
              <a:rPr lang="en-US" b="1" dirty="0">
                <a:solidFill>
                  <a:srgbClr val="00B0F0"/>
                </a:solidFill>
              </a:rPr>
              <a:t>Internships</a:t>
            </a:r>
          </a:p>
        </p:txBody>
      </p:sp>
      <p:graphicFrame>
        <p:nvGraphicFramePr>
          <p:cNvPr id="8" name="Content Placeholder 2">
            <a:extLst>
              <a:ext uri="{FF2B5EF4-FFF2-40B4-BE49-F238E27FC236}">
                <a16:creationId xmlns:a16="http://schemas.microsoft.com/office/drawing/2014/main" id="{3BE769EC-768F-360B-EF2F-4F80335982AC}"/>
              </a:ext>
            </a:extLst>
          </p:cNvPr>
          <p:cNvGraphicFramePr>
            <a:graphicFrameLocks noGrp="1"/>
          </p:cNvGraphicFramePr>
          <p:nvPr>
            <p:ph idx="1"/>
          </p:nvPr>
        </p:nvGraphicFramePr>
        <p:xfrm>
          <a:off x="2231136" y="2638044"/>
          <a:ext cx="7729728" cy="3101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A kitchen with a hammer and a sink&#10;&#10;Description automatically generated">
            <a:extLst>
              <a:ext uri="{FF2B5EF4-FFF2-40B4-BE49-F238E27FC236}">
                <a16:creationId xmlns:a16="http://schemas.microsoft.com/office/drawing/2014/main" id="{584C797E-5603-7456-2144-A7777601008F}"/>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9960864" y="5597723"/>
            <a:ext cx="1872532" cy="1188720"/>
          </a:xfrm>
          <a:prstGeom prst="rect">
            <a:avLst/>
          </a:prstGeom>
        </p:spPr>
      </p:pic>
      <p:sp>
        <p:nvSpPr>
          <p:cNvPr id="6" name="TextBox 5">
            <a:extLst>
              <a:ext uri="{FF2B5EF4-FFF2-40B4-BE49-F238E27FC236}">
                <a16:creationId xmlns:a16="http://schemas.microsoft.com/office/drawing/2014/main" id="{CEF226B8-CEB5-954C-8C70-FA945C6EF617}"/>
              </a:ext>
            </a:extLst>
          </p:cNvPr>
          <p:cNvSpPr txBox="1"/>
          <p:nvPr/>
        </p:nvSpPr>
        <p:spPr>
          <a:xfrm>
            <a:off x="7620001" y="6224659"/>
            <a:ext cx="4213396" cy="230832"/>
          </a:xfrm>
          <a:prstGeom prst="rect">
            <a:avLst/>
          </a:prstGeom>
          <a:noFill/>
        </p:spPr>
        <p:txBody>
          <a:bodyPr wrap="square" rtlCol="0">
            <a:spAutoFit/>
          </a:bodyPr>
          <a:lstStyle/>
          <a:p>
            <a:r>
              <a:rPr lang="en-US" sz="900" dirty="0">
                <a:hlinkClick r:id="rId9" tooltip="https://www.theidearoom.net/how-to-install-laminate-flooring/"/>
              </a:rPr>
              <a:t>This Photo</a:t>
            </a:r>
            <a:r>
              <a:rPr lang="en-US" sz="900" dirty="0"/>
              <a:t> by Unknown Author is licensed under </a:t>
            </a:r>
            <a:r>
              <a:rPr lang="en-US" sz="900" dirty="0">
                <a:hlinkClick r:id="rId10" tooltip="https://creativecommons.org/licenses/by-nc-nd/3.0/"/>
              </a:rPr>
              <a:t>CC BY-NC-ND</a:t>
            </a:r>
            <a:endParaRPr lang="en-US" sz="900" dirty="0"/>
          </a:p>
        </p:txBody>
      </p:sp>
    </p:spTree>
    <p:extLst>
      <p:ext uri="{BB962C8B-B14F-4D97-AF65-F5344CB8AC3E}">
        <p14:creationId xmlns:p14="http://schemas.microsoft.com/office/powerpoint/2010/main" val="2316111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E41A9-7887-294C-1C6B-8FAE5398488A}"/>
              </a:ext>
            </a:extLst>
          </p:cNvPr>
          <p:cNvSpPr>
            <a:spLocks noGrp="1"/>
          </p:cNvSpPr>
          <p:nvPr>
            <p:ph type="title"/>
          </p:nvPr>
        </p:nvSpPr>
        <p:spPr>
          <a:solidFill>
            <a:srgbClr val="568EBF"/>
          </a:solidFill>
        </p:spPr>
        <p:txBody>
          <a:bodyPr>
            <a:normAutofit/>
          </a:bodyPr>
          <a:lstStyle/>
          <a:p>
            <a:r>
              <a:rPr lang="en-US" dirty="0">
                <a:effectLst/>
                <a:ea typeface="Aptos" panose="020B0004020202020204" pitchFamily="34" charset="0"/>
                <a:cs typeface="Times New Roman" panose="02020603050405020304" pitchFamily="18" charset="0"/>
              </a:rPr>
              <a:t>Understanding The Laws</a:t>
            </a:r>
            <a:endParaRPr lang="en-US" dirty="0"/>
          </a:p>
        </p:txBody>
      </p:sp>
      <p:sp>
        <p:nvSpPr>
          <p:cNvPr id="3" name="Content Placeholder 2">
            <a:extLst>
              <a:ext uri="{FF2B5EF4-FFF2-40B4-BE49-F238E27FC236}">
                <a16:creationId xmlns:a16="http://schemas.microsoft.com/office/drawing/2014/main" id="{4CD65CA3-1E27-01A9-C621-6D7192DF00F7}"/>
              </a:ext>
            </a:extLst>
          </p:cNvPr>
          <p:cNvSpPr>
            <a:spLocks noGrp="1"/>
          </p:cNvSpPr>
          <p:nvPr>
            <p:ph idx="1"/>
          </p:nvPr>
        </p:nvSpPr>
        <p:spPr/>
        <p:txBody>
          <a:bodyPr>
            <a:normAutofit lnSpcReduction="10000"/>
          </a:bodyPr>
          <a:lstStyle/>
          <a:p>
            <a:r>
              <a:rPr lang="en-US" sz="1800" kern="100" dirty="0">
                <a:effectLst/>
                <a:ea typeface="Aptos" panose="020B0004020202020204" pitchFamily="34" charset="0"/>
                <a:cs typeface="Times New Roman" panose="02020603050405020304" pitchFamily="18" charset="0"/>
              </a:rPr>
              <a:t>Florida has some of the loosest home education laws in the U.S., giving parents freedom to craft an education that best suits their family. </a:t>
            </a:r>
          </a:p>
          <a:p>
            <a:r>
              <a:rPr lang="en-US" sz="1800" kern="100" dirty="0">
                <a:effectLst/>
                <a:ea typeface="Aptos" panose="020B0004020202020204" pitchFamily="34" charset="0"/>
                <a:cs typeface="Times New Roman" panose="02020603050405020304" pitchFamily="18" charset="0"/>
              </a:rPr>
              <a:t>Florida does not have a set of minimum skills, education level, or required subjects.  </a:t>
            </a:r>
          </a:p>
          <a:p>
            <a:r>
              <a:rPr lang="en-US" sz="1800" kern="100" dirty="0">
                <a:effectLst/>
                <a:ea typeface="Aptos" panose="020B0004020202020204" pitchFamily="34" charset="0"/>
                <a:cs typeface="Times New Roman" panose="02020603050405020304" pitchFamily="18" charset="0"/>
              </a:rPr>
              <a:t>Florida does require that parents provide sequentially progressive instruction in order satisfy Florida’s compulsory education requirements. In addition, home educated students must have an annual evaluation to show their educational progress.  </a:t>
            </a:r>
          </a:p>
          <a:p>
            <a:r>
              <a:rPr lang="en-US" sz="1800" kern="100" dirty="0">
                <a:effectLst/>
                <a:ea typeface="Aptos" panose="020B0004020202020204" pitchFamily="34" charset="0"/>
                <a:cs typeface="Times New Roman" panose="02020603050405020304" pitchFamily="18" charset="0"/>
              </a:rPr>
              <a:t>Progress can look very different for each student which is why documentation is important (We will cover this later). </a:t>
            </a:r>
          </a:p>
          <a:p>
            <a:endParaRPr lang="en-US" dirty="0"/>
          </a:p>
        </p:txBody>
      </p:sp>
      <p:pic>
        <p:nvPicPr>
          <p:cNvPr id="5" name="Picture 4">
            <a:extLst>
              <a:ext uri="{FF2B5EF4-FFF2-40B4-BE49-F238E27FC236}">
                <a16:creationId xmlns:a16="http://schemas.microsoft.com/office/drawing/2014/main" id="{389072B4-98FA-4D4C-0810-936481FE4428}"/>
              </a:ext>
            </a:extLst>
          </p:cNvPr>
          <p:cNvPicPr>
            <a:picLocks noChangeAspect="1"/>
          </p:cNvPicPr>
          <p:nvPr/>
        </p:nvPicPr>
        <p:blipFill>
          <a:blip r:embed="rId3"/>
          <a:stretch>
            <a:fillRect/>
          </a:stretch>
        </p:blipFill>
        <p:spPr>
          <a:xfrm>
            <a:off x="7362630" y="5393943"/>
            <a:ext cx="4950381" cy="1243692"/>
          </a:xfrm>
          <a:prstGeom prst="rect">
            <a:avLst/>
          </a:prstGeom>
        </p:spPr>
      </p:pic>
      <p:pic>
        <p:nvPicPr>
          <p:cNvPr id="6" name="Picture 5" descr="A red and blue lollipops&#10;&#10;Description automatically generated">
            <a:extLst>
              <a:ext uri="{FF2B5EF4-FFF2-40B4-BE49-F238E27FC236}">
                <a16:creationId xmlns:a16="http://schemas.microsoft.com/office/drawing/2014/main" id="{EF972ADE-9F13-118A-90F1-29611271E3D6}"/>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35466" y="3264719"/>
            <a:ext cx="948267" cy="3101983"/>
          </a:xfrm>
          <a:prstGeom prst="rect">
            <a:avLst/>
          </a:prstGeom>
        </p:spPr>
      </p:pic>
    </p:spTree>
    <p:extLst>
      <p:ext uri="{BB962C8B-B14F-4D97-AF65-F5344CB8AC3E}">
        <p14:creationId xmlns:p14="http://schemas.microsoft.com/office/powerpoint/2010/main" val="2494332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63F70-C84D-28B9-7A0D-9F62F6414126}"/>
              </a:ext>
            </a:extLst>
          </p:cNvPr>
          <p:cNvSpPr>
            <a:spLocks noGrp="1"/>
          </p:cNvSpPr>
          <p:nvPr>
            <p:ph type="title"/>
          </p:nvPr>
        </p:nvSpPr>
        <p:spPr>
          <a:solidFill>
            <a:srgbClr val="568EBF"/>
          </a:solidFill>
        </p:spPr>
        <p:txBody>
          <a:bodyPr>
            <a:normAutofit/>
          </a:bodyPr>
          <a:lstStyle/>
          <a:p>
            <a:r>
              <a:rPr lang="en-US" dirty="0">
                <a:effectLst/>
                <a:ea typeface="Aptos" panose="020B0004020202020204" pitchFamily="34" charset="0"/>
                <a:cs typeface="Times New Roman" panose="02020603050405020304" pitchFamily="18" charset="0"/>
              </a:rPr>
              <a:t>Best Record </a:t>
            </a:r>
            <a:r>
              <a:rPr lang="en-US" dirty="0">
                <a:ea typeface="Aptos" panose="020B0004020202020204" pitchFamily="34" charset="0"/>
                <a:cs typeface="Times New Roman" panose="02020603050405020304" pitchFamily="18" charset="0"/>
              </a:rPr>
              <a:t>K</a:t>
            </a:r>
            <a:r>
              <a:rPr lang="en-US" dirty="0">
                <a:effectLst/>
                <a:ea typeface="Aptos" panose="020B0004020202020204" pitchFamily="34" charset="0"/>
                <a:cs typeface="Times New Roman" panose="02020603050405020304" pitchFamily="18" charset="0"/>
              </a:rPr>
              <a:t>eeping </a:t>
            </a:r>
            <a:r>
              <a:rPr lang="en-US" dirty="0">
                <a:ea typeface="Aptos" panose="020B0004020202020204" pitchFamily="34" charset="0"/>
                <a:cs typeface="Times New Roman" panose="02020603050405020304" pitchFamily="18" charset="0"/>
              </a:rPr>
              <a:t>P</a:t>
            </a:r>
            <a:r>
              <a:rPr lang="en-US" dirty="0">
                <a:effectLst/>
                <a:ea typeface="Aptos" panose="020B0004020202020204" pitchFamily="34" charset="0"/>
                <a:cs typeface="Times New Roman" panose="02020603050405020304" pitchFamily="18" charset="0"/>
              </a:rPr>
              <a:t>ractices</a:t>
            </a:r>
            <a:r>
              <a:rPr lang="en-US" dirty="0">
                <a:effectLst/>
              </a:rPr>
              <a:t> </a:t>
            </a:r>
            <a:endParaRPr lang="en-US" dirty="0"/>
          </a:p>
        </p:txBody>
      </p:sp>
      <p:sp>
        <p:nvSpPr>
          <p:cNvPr id="3" name="Content Placeholder 2">
            <a:extLst>
              <a:ext uri="{FF2B5EF4-FFF2-40B4-BE49-F238E27FC236}">
                <a16:creationId xmlns:a16="http://schemas.microsoft.com/office/drawing/2014/main" id="{9DC7A99E-36AB-E624-0FB6-01A4C4E08FC2}"/>
              </a:ext>
            </a:extLst>
          </p:cNvPr>
          <p:cNvSpPr>
            <a:spLocks noGrp="1"/>
          </p:cNvSpPr>
          <p:nvPr>
            <p:ph sz="half" idx="1"/>
          </p:nvPr>
        </p:nvSpPr>
        <p:spPr>
          <a:xfrm>
            <a:off x="861779" y="2478636"/>
            <a:ext cx="5612894" cy="3702708"/>
          </a:xfrm>
        </p:spPr>
        <p:txBody>
          <a:bodyPr>
            <a:normAutofit fontScale="25000" lnSpcReduction="20000"/>
          </a:bodyPr>
          <a:lstStyle/>
          <a:p>
            <a:pPr marL="0" indent="0">
              <a:buNone/>
            </a:pPr>
            <a:r>
              <a:rPr lang="en-US" sz="7200" kern="100" dirty="0">
                <a:effectLst/>
                <a:ea typeface="Aptos" panose="020B0004020202020204" pitchFamily="34" charset="0"/>
                <a:cs typeface="Times New Roman" panose="02020603050405020304" pitchFamily="18" charset="0"/>
              </a:rPr>
              <a:t>In Florida, parents are required to keep a home education  portfolio. This should include:</a:t>
            </a:r>
          </a:p>
          <a:p>
            <a:r>
              <a:rPr lang="en-US" sz="6400" kern="100" dirty="0">
                <a:effectLst/>
                <a:ea typeface="Aptos" panose="020B0004020202020204" pitchFamily="34" charset="0"/>
                <a:cs typeface="Times New Roman" panose="02020603050405020304" pitchFamily="18" charset="0"/>
              </a:rPr>
              <a:t> </a:t>
            </a:r>
            <a:r>
              <a:rPr lang="en-US" sz="6400" kern="100" dirty="0">
                <a:ea typeface="Aptos" panose="020B0004020202020204" pitchFamily="34" charset="0"/>
                <a:cs typeface="Times New Roman" panose="02020603050405020304" pitchFamily="18" charset="0"/>
              </a:rPr>
              <a:t>W</a:t>
            </a:r>
            <a:r>
              <a:rPr lang="en-US" sz="6400" kern="100" dirty="0">
                <a:effectLst/>
                <a:ea typeface="Aptos" panose="020B0004020202020204" pitchFamily="34" charset="0"/>
                <a:cs typeface="Times New Roman" panose="02020603050405020304" pitchFamily="18" charset="0"/>
              </a:rPr>
              <a:t>ork samples</a:t>
            </a:r>
          </a:p>
          <a:p>
            <a:r>
              <a:rPr lang="en-US" sz="6400" kern="100" dirty="0">
                <a:effectLst/>
                <a:ea typeface="Aptos" panose="020B0004020202020204" pitchFamily="34" charset="0"/>
                <a:cs typeface="Times New Roman" panose="02020603050405020304" pitchFamily="18" charset="0"/>
              </a:rPr>
              <a:t> Writings</a:t>
            </a:r>
            <a:endParaRPr lang="en-US" sz="6400" kern="100" dirty="0">
              <a:ea typeface="Aptos" panose="020B0004020202020204" pitchFamily="34" charset="0"/>
              <a:cs typeface="Times New Roman" panose="02020603050405020304" pitchFamily="18" charset="0"/>
            </a:endParaRPr>
          </a:p>
          <a:p>
            <a:r>
              <a:rPr lang="en-US" sz="6400" kern="100" dirty="0">
                <a:effectLst/>
                <a:ea typeface="Aptos" panose="020B0004020202020204" pitchFamily="34" charset="0"/>
                <a:cs typeface="Times New Roman" panose="02020603050405020304" pitchFamily="18" charset="0"/>
              </a:rPr>
              <a:t>Quizzes</a:t>
            </a:r>
          </a:p>
          <a:p>
            <a:r>
              <a:rPr lang="en-US" sz="6400" kern="100" dirty="0">
                <a:effectLst/>
                <a:ea typeface="Aptos" panose="020B0004020202020204" pitchFamily="34" charset="0"/>
                <a:cs typeface="Times New Roman" panose="02020603050405020304" pitchFamily="18" charset="0"/>
              </a:rPr>
              <a:t> </a:t>
            </a:r>
            <a:r>
              <a:rPr lang="en-US" sz="6400" kern="100" dirty="0">
                <a:ea typeface="Aptos" panose="020B0004020202020204" pitchFamily="34" charset="0"/>
                <a:cs typeface="Times New Roman" panose="02020603050405020304" pitchFamily="18" charset="0"/>
              </a:rPr>
              <a:t>L</a:t>
            </a:r>
            <a:r>
              <a:rPr lang="en-US" sz="6400" kern="100" dirty="0">
                <a:effectLst/>
                <a:ea typeface="Aptos" panose="020B0004020202020204" pitchFamily="34" charset="0"/>
                <a:cs typeface="Times New Roman" panose="02020603050405020304" pitchFamily="18" charset="0"/>
              </a:rPr>
              <a:t>og of educational activities</a:t>
            </a:r>
          </a:p>
          <a:p>
            <a:r>
              <a:rPr lang="en-US" sz="7200" kern="100" dirty="0">
                <a:effectLst/>
                <a:ea typeface="Aptos" panose="020B0004020202020204" pitchFamily="34" charset="0"/>
                <a:cs typeface="Times New Roman" panose="02020603050405020304" pitchFamily="18" charset="0"/>
              </a:rPr>
              <a:t>Parents are required to keep the portfolio for two years, but interestingly you don’t have to share it with the school district unless specifically requested in writing!  For high school, </a:t>
            </a:r>
            <a:r>
              <a:rPr lang="en-US" sz="7200" kern="100" dirty="0">
                <a:ea typeface="Aptos" panose="020B0004020202020204" pitchFamily="34" charset="0"/>
                <a:cs typeface="Times New Roman" panose="02020603050405020304" pitchFamily="18" charset="0"/>
              </a:rPr>
              <a:t>we </a:t>
            </a:r>
            <a:r>
              <a:rPr lang="en-US" sz="7200" kern="100" dirty="0">
                <a:effectLst/>
                <a:ea typeface="Aptos" panose="020B0004020202020204" pitchFamily="34" charset="0"/>
                <a:cs typeface="Times New Roman" panose="02020603050405020304" pitchFamily="18" charset="0"/>
              </a:rPr>
              <a:t>recommend holding on to tests, quizzes, and ALL writing assignments.  Some colleges do ask to see documentation. </a:t>
            </a:r>
          </a:p>
          <a:p>
            <a:endParaRPr lang="en-US" dirty="0"/>
          </a:p>
        </p:txBody>
      </p:sp>
      <p:sp>
        <p:nvSpPr>
          <p:cNvPr id="4" name="Content Placeholder 3">
            <a:extLst>
              <a:ext uri="{FF2B5EF4-FFF2-40B4-BE49-F238E27FC236}">
                <a16:creationId xmlns:a16="http://schemas.microsoft.com/office/drawing/2014/main" id="{61991078-B929-E4B4-C1EB-E35D597F1373}"/>
              </a:ext>
            </a:extLst>
          </p:cNvPr>
          <p:cNvSpPr>
            <a:spLocks noGrp="1"/>
          </p:cNvSpPr>
          <p:nvPr>
            <p:ph sz="half" idx="2"/>
          </p:nvPr>
        </p:nvSpPr>
        <p:spPr>
          <a:xfrm>
            <a:off x="6474673" y="2478636"/>
            <a:ext cx="5717327" cy="3101982"/>
          </a:xfrm>
        </p:spPr>
        <p:txBody>
          <a:bodyPr>
            <a:normAutofit fontScale="25000" lnSpcReduction="20000"/>
          </a:bodyPr>
          <a:lstStyle/>
          <a:p>
            <a:pPr marL="0" indent="0">
              <a:buNone/>
            </a:pPr>
            <a:r>
              <a:rPr lang="en-US" sz="7200" kern="100" dirty="0">
                <a:effectLst/>
                <a:ea typeface="Aptos" panose="020B0004020202020204" pitchFamily="34" charset="0"/>
                <a:cs typeface="Times New Roman" panose="02020603050405020304" pitchFamily="18" charset="0"/>
              </a:rPr>
              <a:t>Some examples:</a:t>
            </a:r>
          </a:p>
          <a:p>
            <a:r>
              <a:rPr lang="en-US" sz="6400" kern="100" dirty="0">
                <a:effectLst/>
                <a:ea typeface="Aptos" panose="020B0004020202020204" pitchFamily="34" charset="0"/>
                <a:cs typeface="Times New Roman" panose="02020603050405020304" pitchFamily="18" charset="0"/>
              </a:rPr>
              <a:t>Workbooks</a:t>
            </a:r>
            <a:endParaRPr lang="en-US" sz="6400" kern="100" dirty="0">
              <a:ea typeface="Aptos" panose="020B0004020202020204" pitchFamily="34" charset="0"/>
              <a:cs typeface="Times New Roman" panose="02020603050405020304" pitchFamily="18" charset="0"/>
            </a:endParaRPr>
          </a:p>
          <a:p>
            <a:r>
              <a:rPr lang="en-US" sz="6400" kern="100" dirty="0">
                <a:effectLst/>
                <a:ea typeface="Aptos" panose="020B0004020202020204" pitchFamily="34" charset="0"/>
                <a:cs typeface="Times New Roman" panose="02020603050405020304" pitchFamily="18" charset="0"/>
              </a:rPr>
              <a:t> Pictures of projects</a:t>
            </a:r>
          </a:p>
          <a:p>
            <a:r>
              <a:rPr lang="en-US" sz="6400" kern="100" dirty="0">
                <a:ea typeface="Aptos" panose="020B0004020202020204" pitchFamily="34" charset="0"/>
                <a:cs typeface="Times New Roman" panose="02020603050405020304" pitchFamily="18" charset="0"/>
              </a:rPr>
              <a:t>A</a:t>
            </a:r>
            <a:r>
              <a:rPr lang="en-US" sz="6400" kern="100" dirty="0">
                <a:effectLst/>
                <a:ea typeface="Aptos" panose="020B0004020202020204" pitchFamily="34" charset="0"/>
                <a:cs typeface="Times New Roman" panose="02020603050405020304" pitchFamily="18" charset="0"/>
              </a:rPr>
              <a:t>ny paperwork generated through assignments and assessments.  </a:t>
            </a:r>
            <a:endParaRPr lang="en-US" sz="6400" kern="100" dirty="0">
              <a:ea typeface="Aptos" panose="020B0004020202020204" pitchFamily="34" charset="0"/>
              <a:cs typeface="Times New Roman" panose="02020603050405020304" pitchFamily="18" charset="0"/>
            </a:endParaRPr>
          </a:p>
          <a:p>
            <a:r>
              <a:rPr lang="en-US" sz="6400" kern="100" dirty="0">
                <a:effectLst/>
                <a:ea typeface="Aptos" panose="020B0004020202020204" pitchFamily="34" charset="0"/>
                <a:cs typeface="Times New Roman" panose="02020603050405020304" pitchFamily="18" charset="0"/>
              </a:rPr>
              <a:t>This can also be print outs of grades from CEDAR classes. </a:t>
            </a:r>
            <a:endParaRPr lang="en-US" sz="6400" kern="100" dirty="0">
              <a:ea typeface="Aptos" panose="020B0004020202020204" pitchFamily="34" charset="0"/>
              <a:cs typeface="Times New Roman" panose="02020603050405020304" pitchFamily="18" charset="0"/>
            </a:endParaRPr>
          </a:p>
          <a:p>
            <a:pPr marL="0" indent="0">
              <a:buNone/>
            </a:pPr>
            <a:endParaRPr lang="en-US" dirty="0"/>
          </a:p>
        </p:txBody>
      </p:sp>
      <p:pic>
        <p:nvPicPr>
          <p:cNvPr id="5" name="Picture 4">
            <a:extLst>
              <a:ext uri="{FF2B5EF4-FFF2-40B4-BE49-F238E27FC236}">
                <a16:creationId xmlns:a16="http://schemas.microsoft.com/office/drawing/2014/main" id="{FF3C7E71-288F-A842-7785-C5B2CEF67CE7}"/>
              </a:ext>
            </a:extLst>
          </p:cNvPr>
          <p:cNvPicPr>
            <a:picLocks noChangeAspect="1"/>
          </p:cNvPicPr>
          <p:nvPr/>
        </p:nvPicPr>
        <p:blipFill>
          <a:blip r:embed="rId3"/>
          <a:stretch>
            <a:fillRect/>
          </a:stretch>
        </p:blipFill>
        <p:spPr>
          <a:xfrm>
            <a:off x="7241619" y="5418006"/>
            <a:ext cx="4950381" cy="1243692"/>
          </a:xfrm>
          <a:prstGeom prst="rect">
            <a:avLst/>
          </a:prstGeom>
        </p:spPr>
      </p:pic>
    </p:spTree>
    <p:extLst>
      <p:ext uri="{BB962C8B-B14F-4D97-AF65-F5344CB8AC3E}">
        <p14:creationId xmlns:p14="http://schemas.microsoft.com/office/powerpoint/2010/main" val="3834841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397CD-D66D-EC4D-276C-C178959555D4}"/>
              </a:ext>
            </a:extLst>
          </p:cNvPr>
          <p:cNvSpPr>
            <a:spLocks noGrp="1"/>
          </p:cNvSpPr>
          <p:nvPr>
            <p:ph type="title"/>
          </p:nvPr>
        </p:nvSpPr>
        <p:spPr>
          <a:solidFill>
            <a:srgbClr val="568EBF"/>
          </a:solidFill>
        </p:spPr>
        <p:txBody>
          <a:bodyPr/>
          <a:lstStyle/>
          <a:p>
            <a:r>
              <a:rPr lang="en-US" dirty="0"/>
              <a:t>Annual Evaluations</a:t>
            </a:r>
          </a:p>
        </p:txBody>
      </p:sp>
      <p:sp>
        <p:nvSpPr>
          <p:cNvPr id="3" name="Content Placeholder 2">
            <a:extLst>
              <a:ext uri="{FF2B5EF4-FFF2-40B4-BE49-F238E27FC236}">
                <a16:creationId xmlns:a16="http://schemas.microsoft.com/office/drawing/2014/main" id="{F4AFBE66-4B36-E4CF-815E-E9A78F7282C8}"/>
              </a:ext>
            </a:extLst>
          </p:cNvPr>
          <p:cNvSpPr>
            <a:spLocks noGrp="1"/>
          </p:cNvSpPr>
          <p:nvPr>
            <p:ph idx="1"/>
          </p:nvPr>
        </p:nvSpPr>
        <p:spPr/>
        <p:txBody>
          <a:bodyPr/>
          <a:lstStyle/>
          <a:p>
            <a:pPr marL="0" marR="0" indent="0">
              <a:lnSpc>
                <a:spcPct val="115000"/>
              </a:lnSpc>
              <a:spcBef>
                <a:spcPts val="0"/>
              </a:spcBef>
              <a:spcAft>
                <a:spcPts val="800"/>
              </a:spcAft>
              <a:buNone/>
            </a:pPr>
            <a:r>
              <a:rPr lang="en-US" sz="1800" kern="100" dirty="0">
                <a:effectLst/>
                <a:ea typeface="Aptos" panose="020B0004020202020204" pitchFamily="34" charset="0"/>
                <a:cs typeface="Times New Roman" panose="02020603050405020304" pitchFamily="18" charset="0"/>
              </a:rPr>
              <a:t>The state indicates any one of the following are acceptable for annual evaluations:</a:t>
            </a:r>
          </a:p>
          <a:p>
            <a:pPr marL="342900" marR="0" lvl="0" indent="-342900">
              <a:lnSpc>
                <a:spcPct val="115000"/>
              </a:lnSpc>
              <a:spcBef>
                <a:spcPts val="0"/>
              </a:spcBef>
              <a:spcAft>
                <a:spcPts val="0"/>
              </a:spcAft>
              <a:buFont typeface="+mj-lt"/>
              <a:buAutoNum type="arabicPeriod"/>
            </a:pPr>
            <a:r>
              <a:rPr lang="en-US" sz="1600" kern="100" dirty="0">
                <a:effectLst/>
                <a:ea typeface="Aptos" panose="020B0004020202020204" pitchFamily="34" charset="0"/>
                <a:cs typeface="Times New Roman" panose="02020603050405020304" pitchFamily="18" charset="0"/>
              </a:rPr>
              <a:t>A state-approved psychologist assessment.</a:t>
            </a:r>
          </a:p>
          <a:p>
            <a:pPr marL="342900" marR="0" lvl="0" indent="-342900">
              <a:lnSpc>
                <a:spcPct val="115000"/>
              </a:lnSpc>
              <a:spcBef>
                <a:spcPts val="0"/>
              </a:spcBef>
              <a:spcAft>
                <a:spcPts val="0"/>
              </a:spcAft>
              <a:buFont typeface="+mj-lt"/>
              <a:buAutoNum type="arabicPeriod"/>
            </a:pPr>
            <a:r>
              <a:rPr lang="en-US" sz="1600" kern="100" dirty="0">
                <a:effectLst/>
                <a:ea typeface="Aptos" panose="020B0004020202020204" pitchFamily="34" charset="0"/>
                <a:cs typeface="Times New Roman" panose="02020603050405020304" pitchFamily="18" charset="0"/>
              </a:rPr>
              <a:t>A state-normed test administered at an approved testing center.</a:t>
            </a:r>
          </a:p>
          <a:p>
            <a:pPr marL="342900" marR="0" lvl="0" indent="-342900">
              <a:lnSpc>
                <a:spcPct val="115000"/>
              </a:lnSpc>
              <a:spcBef>
                <a:spcPts val="0"/>
              </a:spcBef>
              <a:spcAft>
                <a:spcPts val="0"/>
              </a:spcAft>
              <a:buFont typeface="+mj-lt"/>
              <a:buAutoNum type="arabicPeriod"/>
            </a:pPr>
            <a:r>
              <a:rPr lang="en-US" sz="1600" kern="100" dirty="0">
                <a:effectLst/>
                <a:ea typeface="Aptos" panose="020B0004020202020204" pitchFamily="34" charset="0"/>
                <a:cs typeface="Times New Roman" panose="02020603050405020304" pitchFamily="18" charset="0"/>
              </a:rPr>
              <a:t>A certified Florida teacher can review the student portfolio.</a:t>
            </a:r>
          </a:p>
          <a:p>
            <a:pPr marL="342900" marR="0" lvl="0" indent="-342900">
              <a:lnSpc>
                <a:spcPct val="115000"/>
              </a:lnSpc>
              <a:spcBef>
                <a:spcPts val="0"/>
              </a:spcBef>
              <a:spcAft>
                <a:spcPts val="800"/>
              </a:spcAft>
              <a:buFont typeface="+mj-lt"/>
              <a:buAutoNum type="arabicPeriod"/>
            </a:pPr>
            <a:r>
              <a:rPr lang="en-US" sz="1600" kern="100" dirty="0">
                <a:effectLst/>
                <a:ea typeface="Aptos" panose="020B0004020202020204" pitchFamily="34" charset="0"/>
                <a:cs typeface="Times New Roman" panose="02020603050405020304" pitchFamily="18" charset="0"/>
              </a:rPr>
              <a:t>A state-normed test administered by a certified Florida teacher, which CEDAR provides the opportunity for every year.</a:t>
            </a:r>
          </a:p>
          <a:p>
            <a:endParaRPr lang="en-US" dirty="0"/>
          </a:p>
        </p:txBody>
      </p:sp>
      <p:pic>
        <p:nvPicPr>
          <p:cNvPr id="4" name="Picture 3">
            <a:extLst>
              <a:ext uri="{FF2B5EF4-FFF2-40B4-BE49-F238E27FC236}">
                <a16:creationId xmlns:a16="http://schemas.microsoft.com/office/drawing/2014/main" id="{EE244E22-C5C0-36AD-F194-3190AEEC517E}"/>
              </a:ext>
            </a:extLst>
          </p:cNvPr>
          <p:cNvPicPr>
            <a:picLocks noChangeAspect="1"/>
          </p:cNvPicPr>
          <p:nvPr/>
        </p:nvPicPr>
        <p:blipFill>
          <a:blip r:embed="rId3"/>
          <a:stretch>
            <a:fillRect/>
          </a:stretch>
        </p:blipFill>
        <p:spPr>
          <a:xfrm>
            <a:off x="7485673" y="5478165"/>
            <a:ext cx="4950381" cy="1243692"/>
          </a:xfrm>
          <a:prstGeom prst="rect">
            <a:avLst/>
          </a:prstGeom>
        </p:spPr>
      </p:pic>
      <p:pic>
        <p:nvPicPr>
          <p:cNvPr id="6" name="Picture 5" descr="A plane flying in the sky&#10;&#10;Description automatically generated">
            <a:extLst>
              <a:ext uri="{FF2B5EF4-FFF2-40B4-BE49-F238E27FC236}">
                <a16:creationId xmlns:a16="http://schemas.microsoft.com/office/drawing/2014/main" id="{28523E09-1665-E812-EFD4-958A348F0816}"/>
              </a:ext>
            </a:extLst>
          </p:cNvPr>
          <p:cNvPicPr>
            <a:picLocks noChangeAspect="1"/>
          </p:cNvPicPr>
          <p:nvPr/>
        </p:nvPicPr>
        <p:blipFill>
          <a:blip r:embed="rId4">
            <a:alphaModFix amt="20000"/>
            <a:extLst>
              <a:ext uri="{837473B0-CC2E-450A-ABE3-18F120FF3D39}">
                <a1611:picAttrSrcUrl xmlns:a1611="http://schemas.microsoft.com/office/drawing/2016/11/main" r:id="rId5"/>
              </a:ext>
            </a:extLst>
          </a:blip>
          <a:stretch>
            <a:fillRect/>
          </a:stretch>
        </p:blipFill>
        <p:spPr>
          <a:xfrm>
            <a:off x="2231136" y="2160325"/>
            <a:ext cx="7729728" cy="4330700"/>
          </a:xfrm>
          <a:prstGeom prst="rect">
            <a:avLst/>
          </a:prstGeom>
        </p:spPr>
      </p:pic>
      <p:sp>
        <p:nvSpPr>
          <p:cNvPr id="7" name="TextBox 6">
            <a:extLst>
              <a:ext uri="{FF2B5EF4-FFF2-40B4-BE49-F238E27FC236}">
                <a16:creationId xmlns:a16="http://schemas.microsoft.com/office/drawing/2014/main" id="{D1BAE4EC-4A38-B72A-DC55-DAD77068E12F}"/>
              </a:ext>
            </a:extLst>
          </p:cNvPr>
          <p:cNvSpPr txBox="1"/>
          <p:nvPr/>
        </p:nvSpPr>
        <p:spPr>
          <a:xfrm>
            <a:off x="2349669" y="6491025"/>
            <a:ext cx="7437797" cy="230832"/>
          </a:xfrm>
          <a:prstGeom prst="rect">
            <a:avLst/>
          </a:prstGeom>
          <a:noFill/>
        </p:spPr>
        <p:txBody>
          <a:bodyPr wrap="square" rtlCol="0">
            <a:spAutoFit/>
          </a:bodyPr>
          <a:lstStyle/>
          <a:p>
            <a:r>
              <a:rPr lang="en-US" sz="900" dirty="0">
                <a:hlinkClick r:id="rId5" tooltip="https://www.flickr.com/photos/shyb/63692776/"/>
              </a:rPr>
              <a:t>This Photo</a:t>
            </a:r>
            <a:r>
              <a:rPr lang="en-US" sz="900" dirty="0"/>
              <a:t> by Unknown Author is licensed under </a:t>
            </a:r>
            <a:r>
              <a:rPr lang="en-US" sz="900" dirty="0">
                <a:hlinkClick r:id="rId6" tooltip="https://creativecommons.org/licenses/by-nc/3.0/"/>
              </a:rPr>
              <a:t>CC BY-NC</a:t>
            </a:r>
            <a:endParaRPr lang="en-US" sz="900" dirty="0"/>
          </a:p>
        </p:txBody>
      </p:sp>
    </p:spTree>
    <p:extLst>
      <p:ext uri="{BB962C8B-B14F-4D97-AF65-F5344CB8AC3E}">
        <p14:creationId xmlns:p14="http://schemas.microsoft.com/office/powerpoint/2010/main" val="1887626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3ED7D-6EBF-8224-9A28-CF8052AD2428}"/>
              </a:ext>
            </a:extLst>
          </p:cNvPr>
          <p:cNvSpPr>
            <a:spLocks noGrp="1"/>
          </p:cNvSpPr>
          <p:nvPr>
            <p:ph type="title"/>
          </p:nvPr>
        </p:nvSpPr>
        <p:spPr>
          <a:solidFill>
            <a:srgbClr val="568EBF"/>
          </a:solidFill>
        </p:spPr>
        <p:txBody>
          <a:bodyPr>
            <a:normAutofit/>
          </a:bodyPr>
          <a:lstStyle/>
          <a:p>
            <a:r>
              <a:rPr lang="en-US" dirty="0">
                <a:effectLst/>
                <a:ea typeface="Aptos" panose="020B0004020202020204" pitchFamily="34" charset="0"/>
                <a:cs typeface="Times New Roman" panose="02020603050405020304" pitchFamily="18" charset="0"/>
              </a:rPr>
              <a:t>Florida Home Education </a:t>
            </a:r>
            <a:br>
              <a:rPr lang="en-US" dirty="0">
                <a:effectLst/>
                <a:ea typeface="Aptos" panose="020B0004020202020204" pitchFamily="34" charset="0"/>
                <a:cs typeface="Times New Roman" panose="02020603050405020304" pitchFamily="18" charset="0"/>
              </a:rPr>
            </a:br>
            <a:r>
              <a:rPr lang="en-US" dirty="0">
                <a:effectLst/>
                <a:ea typeface="Aptos" panose="020B0004020202020204" pitchFamily="34" charset="0"/>
                <a:cs typeface="Times New Roman" panose="02020603050405020304" pitchFamily="18" charset="0"/>
              </a:rPr>
              <a:t>Graduation Requirements</a:t>
            </a:r>
            <a:r>
              <a:rPr lang="en-US" dirty="0">
                <a:effectLst/>
              </a:rPr>
              <a:t> </a:t>
            </a:r>
            <a:endParaRPr lang="en-US" dirty="0"/>
          </a:p>
        </p:txBody>
      </p:sp>
      <p:sp>
        <p:nvSpPr>
          <p:cNvPr id="3" name="Content Placeholder 2">
            <a:extLst>
              <a:ext uri="{FF2B5EF4-FFF2-40B4-BE49-F238E27FC236}">
                <a16:creationId xmlns:a16="http://schemas.microsoft.com/office/drawing/2014/main" id="{ADCA8634-1D0E-5C6F-1D90-37BAACD857F0}"/>
              </a:ext>
            </a:extLst>
          </p:cNvPr>
          <p:cNvSpPr>
            <a:spLocks noGrp="1"/>
          </p:cNvSpPr>
          <p:nvPr>
            <p:ph idx="1"/>
          </p:nvPr>
        </p:nvSpPr>
        <p:spPr/>
        <p:txBody>
          <a:bodyPr>
            <a:normAutofit fontScale="32500" lnSpcReduction="20000"/>
          </a:bodyPr>
          <a:lstStyle/>
          <a:p>
            <a:pPr marL="0" marR="0" indent="0">
              <a:lnSpc>
                <a:spcPct val="115000"/>
              </a:lnSpc>
              <a:spcBef>
                <a:spcPts val="0"/>
              </a:spcBef>
              <a:spcAft>
                <a:spcPts val="800"/>
              </a:spcAft>
              <a:buNone/>
            </a:pPr>
            <a:r>
              <a:rPr lang="en-US" sz="5500" kern="100" dirty="0">
                <a:solidFill>
                  <a:schemeClr val="tx1"/>
                </a:solidFill>
                <a:effectLst/>
                <a:ea typeface="Aptos" panose="020B0004020202020204" pitchFamily="34" charset="0"/>
                <a:cs typeface="Times New Roman" panose="02020603050405020304" pitchFamily="18" charset="0"/>
              </a:rPr>
              <a:t>A home education diploma is completely valid. </a:t>
            </a:r>
          </a:p>
          <a:p>
            <a:pPr marL="0" marR="0" indent="0">
              <a:lnSpc>
                <a:spcPct val="115000"/>
              </a:lnSpc>
              <a:spcBef>
                <a:spcPts val="0"/>
              </a:spcBef>
              <a:spcAft>
                <a:spcPts val="800"/>
              </a:spcAft>
              <a:buNone/>
            </a:pPr>
            <a:r>
              <a:rPr lang="en-US" sz="5500" kern="100" dirty="0">
                <a:solidFill>
                  <a:schemeClr val="tx1"/>
                </a:solidFill>
                <a:effectLst/>
                <a:ea typeface="Aptos" panose="020B0004020202020204" pitchFamily="34" charset="0"/>
                <a:cs typeface="Times New Roman" panose="02020603050405020304" pitchFamily="18" charset="0"/>
              </a:rPr>
              <a:t>Parents determine the requirements for graduation. </a:t>
            </a:r>
          </a:p>
          <a:p>
            <a:pPr marL="0" marR="0" indent="0">
              <a:lnSpc>
                <a:spcPct val="115000"/>
              </a:lnSpc>
              <a:spcBef>
                <a:spcPts val="0"/>
              </a:spcBef>
              <a:spcAft>
                <a:spcPts val="800"/>
              </a:spcAft>
              <a:buNone/>
            </a:pPr>
            <a:r>
              <a:rPr lang="en-US" sz="5500" kern="100" dirty="0">
                <a:solidFill>
                  <a:schemeClr val="tx1"/>
                </a:solidFill>
                <a:ea typeface="Aptos" panose="020B0004020202020204" pitchFamily="34" charset="0"/>
                <a:cs typeface="Times New Roman" panose="02020603050405020304" pitchFamily="18" charset="0"/>
              </a:rPr>
              <a:t>While parents determine the requirements for graduation, it is </a:t>
            </a:r>
            <a:r>
              <a:rPr lang="en-US" sz="5500" b="1" u="sng" kern="100" dirty="0">
                <a:solidFill>
                  <a:srgbClr val="FF0000"/>
                </a:solidFill>
                <a:ea typeface="Aptos" panose="020B0004020202020204" pitchFamily="34" charset="0"/>
                <a:cs typeface="Times New Roman" panose="02020603050405020304" pitchFamily="18" charset="0"/>
              </a:rPr>
              <a:t>WISE</a:t>
            </a:r>
            <a:r>
              <a:rPr lang="en-US" sz="5500" kern="100" dirty="0">
                <a:solidFill>
                  <a:schemeClr val="tx1"/>
                </a:solidFill>
                <a:ea typeface="Aptos" panose="020B0004020202020204" pitchFamily="34" charset="0"/>
                <a:cs typeface="Times New Roman" panose="02020603050405020304" pitchFamily="18" charset="0"/>
              </a:rPr>
              <a:t> to consider a few factors:</a:t>
            </a:r>
          </a:p>
          <a:p>
            <a:pPr marL="0" marR="0">
              <a:lnSpc>
                <a:spcPct val="115000"/>
              </a:lnSpc>
              <a:spcBef>
                <a:spcPts val="0"/>
              </a:spcBef>
              <a:spcAft>
                <a:spcPts val="800"/>
              </a:spcAft>
            </a:pPr>
            <a:r>
              <a:rPr lang="en-US" sz="4800" kern="100" dirty="0">
                <a:solidFill>
                  <a:schemeClr val="tx1"/>
                </a:solidFill>
                <a:ea typeface="Aptos" panose="020B0004020202020204" pitchFamily="34" charset="0"/>
                <a:cs typeface="Times New Roman" panose="02020603050405020304" pitchFamily="18" charset="0"/>
              </a:rPr>
              <a:t>If college is the end goal, your high school experience should align with college entrance requirements.</a:t>
            </a:r>
          </a:p>
          <a:p>
            <a:pPr marL="0" marR="0">
              <a:lnSpc>
                <a:spcPct val="115000"/>
              </a:lnSpc>
              <a:spcBef>
                <a:spcPts val="0"/>
              </a:spcBef>
              <a:spcAft>
                <a:spcPts val="800"/>
              </a:spcAft>
            </a:pPr>
            <a:r>
              <a:rPr lang="en-US" sz="4800" kern="100" dirty="0">
                <a:solidFill>
                  <a:schemeClr val="tx1"/>
                </a:solidFill>
                <a:ea typeface="Aptos" panose="020B0004020202020204" pitchFamily="34" charset="0"/>
                <a:cs typeface="Times New Roman" panose="02020603050405020304" pitchFamily="18" charset="0"/>
              </a:rPr>
              <a:t> It is also helpful to look at the guidelines that public schools follow in Florida. </a:t>
            </a:r>
          </a:p>
          <a:p>
            <a:pPr marL="0" marR="0">
              <a:lnSpc>
                <a:spcPct val="115000"/>
              </a:lnSpc>
              <a:spcBef>
                <a:spcPts val="0"/>
              </a:spcBef>
              <a:spcAft>
                <a:spcPts val="800"/>
              </a:spcAft>
            </a:pPr>
            <a:r>
              <a:rPr lang="en-US" sz="4800" kern="100" dirty="0">
                <a:solidFill>
                  <a:schemeClr val="tx1"/>
                </a:solidFill>
                <a:ea typeface="Aptos" panose="020B0004020202020204" pitchFamily="34" charset="0"/>
                <a:cs typeface="Times New Roman" panose="02020603050405020304" pitchFamily="18" charset="0"/>
              </a:rPr>
              <a:t>When you look at both the public-school requirements and college entrance requirements there are some common courses and tests to include. </a:t>
            </a:r>
          </a:p>
          <a:p>
            <a:pPr marL="0" marR="0" indent="0">
              <a:lnSpc>
                <a:spcPct val="115000"/>
              </a:lnSpc>
              <a:spcBef>
                <a:spcPts val="0"/>
              </a:spcBef>
              <a:spcAft>
                <a:spcPts val="800"/>
              </a:spcAft>
              <a:buNone/>
            </a:pPr>
            <a:endParaRPr lang="en-US" sz="4500" kern="100" dirty="0">
              <a:solidFill>
                <a:schemeClr val="tx1"/>
              </a:solidFill>
              <a:effectLst/>
              <a:ea typeface="Aptos" panose="020B0004020202020204" pitchFamily="34" charset="0"/>
              <a:cs typeface="Times New Roman" panose="02020603050405020304" pitchFamily="18" charset="0"/>
            </a:endParaRPr>
          </a:p>
          <a:p>
            <a:endParaRPr lang="en-US" dirty="0"/>
          </a:p>
        </p:txBody>
      </p:sp>
      <p:pic>
        <p:nvPicPr>
          <p:cNvPr id="4" name="Picture 3">
            <a:extLst>
              <a:ext uri="{FF2B5EF4-FFF2-40B4-BE49-F238E27FC236}">
                <a16:creationId xmlns:a16="http://schemas.microsoft.com/office/drawing/2014/main" id="{25CDDA74-2DE9-7B33-C205-F90C7667E486}"/>
              </a:ext>
            </a:extLst>
          </p:cNvPr>
          <p:cNvPicPr>
            <a:picLocks noChangeAspect="1"/>
          </p:cNvPicPr>
          <p:nvPr/>
        </p:nvPicPr>
        <p:blipFill>
          <a:blip r:embed="rId3"/>
          <a:stretch>
            <a:fillRect/>
          </a:stretch>
        </p:blipFill>
        <p:spPr>
          <a:xfrm>
            <a:off x="7485673" y="5502227"/>
            <a:ext cx="4950381" cy="1243692"/>
          </a:xfrm>
          <a:prstGeom prst="rect">
            <a:avLst/>
          </a:prstGeom>
        </p:spPr>
      </p:pic>
      <p:pic>
        <p:nvPicPr>
          <p:cNvPr id="6" name="Picture 5" descr="A plane flying in the sky&#10;&#10;Description automatically generated">
            <a:extLst>
              <a:ext uri="{FF2B5EF4-FFF2-40B4-BE49-F238E27FC236}">
                <a16:creationId xmlns:a16="http://schemas.microsoft.com/office/drawing/2014/main" id="{022C3694-48F4-1BAA-0164-32D57AFAD53F}"/>
              </a:ext>
            </a:extLst>
          </p:cNvPr>
          <p:cNvPicPr>
            <a:picLocks noChangeAspect="1"/>
          </p:cNvPicPr>
          <p:nvPr/>
        </p:nvPicPr>
        <p:blipFill>
          <a:blip r:embed="rId4">
            <a:alphaModFix amt="20000"/>
            <a:extLst>
              <a:ext uri="{837473B0-CC2E-450A-ABE3-18F120FF3D39}">
                <a1611:picAttrSrcUrl xmlns:a1611="http://schemas.microsoft.com/office/drawing/2016/11/main" r:id="rId5"/>
              </a:ext>
            </a:extLst>
          </a:blip>
          <a:stretch>
            <a:fillRect/>
          </a:stretch>
        </p:blipFill>
        <p:spPr>
          <a:xfrm>
            <a:off x="-244054" y="5096933"/>
            <a:ext cx="2475897" cy="1648986"/>
          </a:xfrm>
          <a:prstGeom prst="rect">
            <a:avLst/>
          </a:prstGeom>
        </p:spPr>
      </p:pic>
      <p:sp>
        <p:nvSpPr>
          <p:cNvPr id="7" name="TextBox 6">
            <a:extLst>
              <a:ext uri="{FF2B5EF4-FFF2-40B4-BE49-F238E27FC236}">
                <a16:creationId xmlns:a16="http://schemas.microsoft.com/office/drawing/2014/main" id="{02815BD1-A16E-71CA-DC89-C93292F5D008}"/>
              </a:ext>
            </a:extLst>
          </p:cNvPr>
          <p:cNvSpPr txBox="1"/>
          <p:nvPr/>
        </p:nvSpPr>
        <p:spPr>
          <a:xfrm>
            <a:off x="-244053" y="6888857"/>
            <a:ext cx="1162422" cy="646331"/>
          </a:xfrm>
          <a:prstGeom prst="rect">
            <a:avLst/>
          </a:prstGeom>
          <a:noFill/>
        </p:spPr>
        <p:txBody>
          <a:bodyPr wrap="square" rtlCol="0">
            <a:spAutoFit/>
          </a:bodyPr>
          <a:lstStyle/>
          <a:p>
            <a:r>
              <a:rPr lang="en-US" sz="900" dirty="0">
                <a:hlinkClick r:id="rId5" tooltip="https://www.flickr.com/photos/shyb/63692776/"/>
              </a:rPr>
              <a:t>This Photo</a:t>
            </a:r>
            <a:r>
              <a:rPr lang="en-US" sz="900" dirty="0"/>
              <a:t> by Unknown Author is licensed under </a:t>
            </a:r>
            <a:r>
              <a:rPr lang="en-US" sz="900" dirty="0">
                <a:hlinkClick r:id="rId6" tooltip="https://creativecommons.org/licenses/by-nc/3.0/"/>
              </a:rPr>
              <a:t>CC BY-NC</a:t>
            </a:r>
            <a:endParaRPr lang="en-US" sz="900" dirty="0"/>
          </a:p>
        </p:txBody>
      </p:sp>
    </p:spTree>
    <p:extLst>
      <p:ext uri="{BB962C8B-B14F-4D97-AF65-F5344CB8AC3E}">
        <p14:creationId xmlns:p14="http://schemas.microsoft.com/office/powerpoint/2010/main" val="886304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58D5B-C73E-0A92-9F7A-50B6939D3AF6}"/>
              </a:ext>
            </a:extLst>
          </p:cNvPr>
          <p:cNvSpPr>
            <a:spLocks noGrp="1"/>
          </p:cNvSpPr>
          <p:nvPr>
            <p:ph type="title"/>
          </p:nvPr>
        </p:nvSpPr>
        <p:spPr>
          <a:xfrm>
            <a:off x="2231136" y="335138"/>
            <a:ext cx="7729728" cy="1188720"/>
          </a:xfrm>
          <a:solidFill>
            <a:srgbClr val="568EBF"/>
          </a:solidFill>
        </p:spPr>
        <p:txBody>
          <a:bodyPr/>
          <a:lstStyle/>
          <a:p>
            <a:r>
              <a:rPr lang="en-US" dirty="0"/>
              <a:t>Florida Diploma Requirements Public vs home education</a:t>
            </a:r>
          </a:p>
        </p:txBody>
      </p:sp>
      <p:graphicFrame>
        <p:nvGraphicFramePr>
          <p:cNvPr id="4" name="Content Placeholder 3">
            <a:extLst>
              <a:ext uri="{FF2B5EF4-FFF2-40B4-BE49-F238E27FC236}">
                <a16:creationId xmlns:a16="http://schemas.microsoft.com/office/drawing/2014/main" id="{E0EFCE52-4871-2D94-6D0D-66C5BF5DE93E}"/>
              </a:ext>
            </a:extLst>
          </p:cNvPr>
          <p:cNvGraphicFramePr>
            <a:graphicFrameLocks noGrp="1"/>
          </p:cNvGraphicFramePr>
          <p:nvPr>
            <p:ph idx="1"/>
            <p:extLst>
              <p:ext uri="{D42A27DB-BD31-4B8C-83A1-F6EECF244321}">
                <p14:modId xmlns:p14="http://schemas.microsoft.com/office/powerpoint/2010/main" val="2901666293"/>
              </p:ext>
            </p:extLst>
          </p:nvPr>
        </p:nvGraphicFramePr>
        <p:xfrm>
          <a:off x="1957136" y="1732721"/>
          <a:ext cx="8277727" cy="4006984"/>
        </p:xfrm>
        <a:graphic>
          <a:graphicData uri="http://schemas.openxmlformats.org/drawingml/2006/table">
            <a:tbl>
              <a:tblPr firstRow="1" firstCol="1" bandRow="1">
                <a:tableStyleId>{5C22544A-7EE6-4342-B048-85BDC9FD1C3A}</a:tableStyleId>
              </a:tblPr>
              <a:tblGrid>
                <a:gridCol w="2758653">
                  <a:extLst>
                    <a:ext uri="{9D8B030D-6E8A-4147-A177-3AD203B41FA5}">
                      <a16:colId xmlns:a16="http://schemas.microsoft.com/office/drawing/2014/main" val="2576974173"/>
                    </a:ext>
                  </a:extLst>
                </a:gridCol>
                <a:gridCol w="2759537">
                  <a:extLst>
                    <a:ext uri="{9D8B030D-6E8A-4147-A177-3AD203B41FA5}">
                      <a16:colId xmlns:a16="http://schemas.microsoft.com/office/drawing/2014/main" val="2203992784"/>
                    </a:ext>
                  </a:extLst>
                </a:gridCol>
                <a:gridCol w="2759537">
                  <a:extLst>
                    <a:ext uri="{9D8B030D-6E8A-4147-A177-3AD203B41FA5}">
                      <a16:colId xmlns:a16="http://schemas.microsoft.com/office/drawing/2014/main" val="432620879"/>
                    </a:ext>
                  </a:extLst>
                </a:gridCol>
              </a:tblGrid>
              <a:tr h="443599">
                <a:tc>
                  <a:txBody>
                    <a:bodyPr/>
                    <a:lstStyle/>
                    <a:p>
                      <a:pPr marL="0" marR="0">
                        <a:lnSpc>
                          <a:spcPct val="115000"/>
                        </a:lnSpc>
                        <a:spcBef>
                          <a:spcPts val="0"/>
                        </a:spcBef>
                        <a:spcAft>
                          <a:spcPts val="0"/>
                        </a:spcAft>
                      </a:pPr>
                      <a:r>
                        <a:rPr lang="en-US" sz="900" kern="100" dirty="0">
                          <a:effectLst/>
                        </a:rPr>
                        <a:t>Florida diploma requirements for public/private schools. </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740" marR="50740" marT="0" marB="0"/>
                </a:tc>
                <a:tc>
                  <a:txBody>
                    <a:bodyPr/>
                    <a:lstStyle/>
                    <a:p>
                      <a:pPr marL="0" marR="0">
                        <a:lnSpc>
                          <a:spcPct val="115000"/>
                        </a:lnSpc>
                        <a:spcBef>
                          <a:spcPts val="0"/>
                        </a:spcBef>
                        <a:spcAft>
                          <a:spcPts val="0"/>
                        </a:spcAft>
                      </a:pPr>
                      <a:r>
                        <a:rPr lang="en-US" sz="900" kern="100" dirty="0">
                          <a:effectLst/>
                        </a:rPr>
                        <a:t>Standard diploma=24 credits and a 2.0 grade point average on a 4.0 scale</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740" marR="50740" marT="0" marB="0"/>
                </a:tc>
                <a:tc>
                  <a:txBody>
                    <a:bodyPr/>
                    <a:lstStyle/>
                    <a:p>
                      <a:pPr marL="0" marR="0">
                        <a:lnSpc>
                          <a:spcPct val="115000"/>
                        </a:lnSpc>
                        <a:spcBef>
                          <a:spcPts val="0"/>
                        </a:spcBef>
                        <a:spcAft>
                          <a:spcPts val="0"/>
                        </a:spcAft>
                      </a:pPr>
                      <a:r>
                        <a:rPr lang="en-US" sz="900" kern="100" dirty="0">
                          <a:effectLst/>
                        </a:rPr>
                        <a:t>Home education: Parents determine graduation requirements </a:t>
                      </a:r>
                      <a:endParaRPr lang="en-US" sz="9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740" marR="50740" marT="0" marB="0"/>
                </a:tc>
                <a:extLst>
                  <a:ext uri="{0D108BD9-81ED-4DB2-BD59-A6C34878D82A}">
                    <a16:rowId xmlns:a16="http://schemas.microsoft.com/office/drawing/2014/main" val="97930903"/>
                  </a:ext>
                </a:extLst>
              </a:tr>
              <a:tr h="1796586">
                <a:tc>
                  <a:txBody>
                    <a:bodyPr/>
                    <a:lstStyle/>
                    <a:p>
                      <a:pPr marL="0" marR="0">
                        <a:lnSpc>
                          <a:spcPct val="115000"/>
                        </a:lnSpc>
                        <a:spcBef>
                          <a:spcPts val="0"/>
                        </a:spcBef>
                        <a:spcAft>
                          <a:spcPts val="0"/>
                        </a:spcAft>
                      </a:pPr>
                      <a:r>
                        <a:rPr lang="en-US" sz="1100" kern="100" dirty="0">
                          <a:effectLst/>
                        </a:rPr>
                        <a:t>Florida High School course credits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740" marR="50740" marT="0" marB="0"/>
                </a:tc>
                <a:tc>
                  <a:txBody>
                    <a:bodyPr/>
                    <a:lstStyle/>
                    <a:p>
                      <a:pPr marL="0" marR="0">
                        <a:lnSpc>
                          <a:spcPct val="115000"/>
                        </a:lnSpc>
                        <a:spcBef>
                          <a:spcPts val="0"/>
                        </a:spcBef>
                        <a:spcAft>
                          <a:spcPts val="0"/>
                        </a:spcAft>
                      </a:pPr>
                      <a:r>
                        <a:rPr lang="en-US" sz="1100" kern="100" dirty="0">
                          <a:effectLst/>
                        </a:rPr>
                        <a:t>English- 4 Credits</a:t>
                      </a:r>
                    </a:p>
                    <a:p>
                      <a:pPr marL="0" marR="0">
                        <a:lnSpc>
                          <a:spcPct val="115000"/>
                        </a:lnSpc>
                        <a:spcBef>
                          <a:spcPts val="0"/>
                        </a:spcBef>
                        <a:spcAft>
                          <a:spcPts val="0"/>
                        </a:spcAft>
                      </a:pPr>
                      <a:r>
                        <a:rPr lang="en-US" sz="1100" kern="100" dirty="0">
                          <a:effectLst/>
                        </a:rPr>
                        <a:t>Math- 4 credits</a:t>
                      </a:r>
                    </a:p>
                    <a:p>
                      <a:pPr marL="0" marR="0">
                        <a:lnSpc>
                          <a:spcPct val="115000"/>
                        </a:lnSpc>
                        <a:spcBef>
                          <a:spcPts val="0"/>
                        </a:spcBef>
                        <a:spcAft>
                          <a:spcPts val="0"/>
                        </a:spcAft>
                      </a:pPr>
                      <a:r>
                        <a:rPr lang="en-US" sz="1100" kern="100" dirty="0">
                          <a:effectLst/>
                        </a:rPr>
                        <a:t>Science-3 credits</a:t>
                      </a:r>
                    </a:p>
                    <a:p>
                      <a:pPr marL="0" marR="0">
                        <a:lnSpc>
                          <a:spcPct val="115000"/>
                        </a:lnSpc>
                        <a:spcBef>
                          <a:spcPts val="0"/>
                        </a:spcBef>
                        <a:spcAft>
                          <a:spcPts val="0"/>
                        </a:spcAft>
                      </a:pPr>
                      <a:r>
                        <a:rPr lang="en-US" sz="1100" kern="100" dirty="0">
                          <a:effectLst/>
                        </a:rPr>
                        <a:t>Social Studies-3 credits</a:t>
                      </a:r>
                    </a:p>
                    <a:p>
                      <a:pPr marL="0" marR="0">
                        <a:lnSpc>
                          <a:spcPct val="115000"/>
                        </a:lnSpc>
                        <a:spcBef>
                          <a:spcPts val="0"/>
                        </a:spcBef>
                        <a:spcAft>
                          <a:spcPts val="0"/>
                        </a:spcAft>
                      </a:pPr>
                      <a:r>
                        <a:rPr lang="en-US" sz="1100" kern="100" dirty="0">
                          <a:effectLst/>
                        </a:rPr>
                        <a:t>P.E.-1 credit</a:t>
                      </a:r>
                    </a:p>
                    <a:p>
                      <a:pPr marL="0" marR="0">
                        <a:lnSpc>
                          <a:spcPct val="115000"/>
                        </a:lnSpc>
                        <a:spcBef>
                          <a:spcPts val="0"/>
                        </a:spcBef>
                        <a:spcAft>
                          <a:spcPts val="0"/>
                        </a:spcAft>
                      </a:pPr>
                      <a:r>
                        <a:rPr lang="en-US" sz="1100" kern="100" dirty="0">
                          <a:effectLst/>
                        </a:rPr>
                        <a:t>Fine Arts-1 credit</a:t>
                      </a:r>
                    </a:p>
                    <a:p>
                      <a:pPr marL="0" marR="0">
                        <a:lnSpc>
                          <a:spcPct val="115000"/>
                        </a:lnSpc>
                        <a:spcBef>
                          <a:spcPts val="0"/>
                        </a:spcBef>
                        <a:spcAft>
                          <a:spcPts val="0"/>
                        </a:spcAft>
                      </a:pPr>
                      <a:r>
                        <a:rPr lang="en-US" sz="1100" kern="100" dirty="0">
                          <a:effectLst/>
                        </a:rPr>
                        <a:t>Electives-8 credits</a:t>
                      </a:r>
                    </a:p>
                    <a:p>
                      <a:pPr marL="0" marR="0">
                        <a:lnSpc>
                          <a:spcPct val="115000"/>
                        </a:lnSpc>
                        <a:spcBef>
                          <a:spcPts val="0"/>
                        </a:spcBef>
                        <a:spcAft>
                          <a:spcPts val="0"/>
                        </a:spcAft>
                      </a:pPr>
                      <a:r>
                        <a:rPr lang="en-US" sz="1100" kern="100" dirty="0">
                          <a:effectLst/>
                        </a:rPr>
                        <a:t>Online Course-1 credit</a:t>
                      </a:r>
                    </a:p>
                    <a:p>
                      <a:pPr marL="0" marR="0">
                        <a:lnSpc>
                          <a:spcPct val="115000"/>
                        </a:lnSpc>
                        <a:spcBef>
                          <a:spcPts val="0"/>
                        </a:spcBef>
                        <a:spcAft>
                          <a:spcPts val="0"/>
                        </a:spcAft>
                      </a:pPr>
                      <a:r>
                        <a:rPr lang="en-US" sz="1100" kern="100" dirty="0">
                          <a:effectLst/>
                        </a:rPr>
                        <a:t>*This is for a standard diploma. There are other tracks for more rigorous diplomas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740" marR="50740" marT="0" marB="0"/>
                </a:tc>
                <a:tc>
                  <a:txBody>
                    <a:bodyPr/>
                    <a:lstStyle/>
                    <a:p>
                      <a:pPr marL="0" marR="0">
                        <a:lnSpc>
                          <a:spcPct val="115000"/>
                        </a:lnSpc>
                        <a:spcBef>
                          <a:spcPts val="0"/>
                        </a:spcBef>
                        <a:spcAft>
                          <a:spcPts val="0"/>
                        </a:spcAft>
                      </a:pPr>
                      <a:r>
                        <a:rPr lang="en-US" sz="1100" kern="100" dirty="0">
                          <a:effectLst/>
                        </a:rPr>
                        <a:t> Show </a:t>
                      </a:r>
                      <a:r>
                        <a:rPr lang="en-US" sz="1100" kern="100" dirty="0">
                          <a:effectLst/>
                          <a:latin typeface="Aptos" panose="020B0004020202020204" pitchFamily="34" charset="0"/>
                          <a:ea typeface="Aptos" panose="020B0004020202020204" pitchFamily="34" charset="0"/>
                          <a:cs typeface="Times New Roman" panose="02020603050405020304" pitchFamily="18" charset="0"/>
                        </a:rPr>
                        <a:t>sequentially progressive instruction in order satisfy Florida’s compulsory education requirements</a:t>
                      </a:r>
                    </a:p>
                  </a:txBody>
                  <a:tcPr marL="50740" marR="50740" marT="0" marB="0"/>
                </a:tc>
                <a:extLst>
                  <a:ext uri="{0D108BD9-81ED-4DB2-BD59-A6C34878D82A}">
                    <a16:rowId xmlns:a16="http://schemas.microsoft.com/office/drawing/2014/main" val="2015969990"/>
                  </a:ext>
                </a:extLst>
              </a:tr>
              <a:tr h="1646256">
                <a:tc>
                  <a:txBody>
                    <a:bodyPr/>
                    <a:lstStyle/>
                    <a:p>
                      <a:pPr marL="0" marR="0">
                        <a:lnSpc>
                          <a:spcPct val="115000"/>
                        </a:lnSpc>
                        <a:spcBef>
                          <a:spcPts val="0"/>
                        </a:spcBef>
                        <a:spcAft>
                          <a:spcPts val="0"/>
                        </a:spcAft>
                      </a:pPr>
                      <a:r>
                        <a:rPr lang="en-US" sz="1100" kern="100" dirty="0">
                          <a:effectLst/>
                        </a:rPr>
                        <a:t>Florida High school transcripts</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740" marR="50740" marT="0" marB="0"/>
                </a:tc>
                <a:tc>
                  <a:txBody>
                    <a:bodyPr/>
                    <a:lstStyle/>
                    <a:p>
                      <a:pPr marL="0" marR="0">
                        <a:lnSpc>
                          <a:spcPct val="115000"/>
                        </a:lnSpc>
                        <a:spcBef>
                          <a:spcPts val="0"/>
                        </a:spcBef>
                        <a:spcAft>
                          <a:spcPts val="0"/>
                        </a:spcAft>
                      </a:pPr>
                      <a:r>
                        <a:rPr lang="en-US" sz="1100" kern="100" dirty="0">
                          <a:effectLst/>
                        </a:rPr>
                        <a:t>Public school transcripts must include:</a:t>
                      </a:r>
                    </a:p>
                    <a:p>
                      <a:pPr marL="342900" marR="0" lvl="0" indent="-342900">
                        <a:lnSpc>
                          <a:spcPct val="115000"/>
                        </a:lnSpc>
                        <a:spcBef>
                          <a:spcPts val="0"/>
                        </a:spcBef>
                        <a:spcAft>
                          <a:spcPts val="0"/>
                        </a:spcAft>
                        <a:buFont typeface="+mj-lt"/>
                        <a:buAutoNum type="arabicPeriod"/>
                      </a:pPr>
                      <a:r>
                        <a:rPr lang="en-US" sz="1100" kern="100" dirty="0">
                          <a:effectLst/>
                        </a:rPr>
                        <a:t>Identifying information</a:t>
                      </a:r>
                    </a:p>
                    <a:p>
                      <a:pPr marL="342900" marR="0" lvl="0" indent="-342900">
                        <a:lnSpc>
                          <a:spcPct val="115000"/>
                        </a:lnSpc>
                        <a:spcBef>
                          <a:spcPts val="0"/>
                        </a:spcBef>
                        <a:spcAft>
                          <a:spcPts val="0"/>
                        </a:spcAft>
                        <a:buFont typeface="+mj-lt"/>
                        <a:buAutoNum type="arabicPeriod"/>
                      </a:pPr>
                      <a:r>
                        <a:rPr lang="en-US" sz="1100" kern="100" dirty="0">
                          <a:effectLst/>
                        </a:rPr>
                        <a:t>Standardized test scores</a:t>
                      </a:r>
                    </a:p>
                    <a:p>
                      <a:pPr marL="342900" marR="0" lvl="0" indent="-342900">
                        <a:lnSpc>
                          <a:spcPct val="115000"/>
                        </a:lnSpc>
                        <a:spcBef>
                          <a:spcPts val="0"/>
                        </a:spcBef>
                        <a:spcAft>
                          <a:spcPts val="0"/>
                        </a:spcAft>
                        <a:buFont typeface="+mj-lt"/>
                        <a:buAutoNum type="arabicPeriod"/>
                      </a:pPr>
                      <a:r>
                        <a:rPr lang="en-US" sz="1100" kern="100" dirty="0">
                          <a:effectLst/>
                        </a:rPr>
                        <a:t>Credit totals</a:t>
                      </a:r>
                    </a:p>
                    <a:p>
                      <a:pPr marL="342900" marR="0" lvl="0" indent="-342900">
                        <a:lnSpc>
                          <a:spcPct val="115000"/>
                        </a:lnSpc>
                        <a:spcBef>
                          <a:spcPts val="0"/>
                        </a:spcBef>
                        <a:spcAft>
                          <a:spcPts val="0"/>
                        </a:spcAft>
                        <a:buFont typeface="+mj-lt"/>
                        <a:buAutoNum type="arabicPeriod"/>
                      </a:pPr>
                      <a:r>
                        <a:rPr lang="en-US" sz="1100" kern="100" dirty="0">
                          <a:effectLst/>
                        </a:rPr>
                        <a:t>Cumulative GPA</a:t>
                      </a:r>
                    </a:p>
                    <a:p>
                      <a:pPr marL="342900" marR="0" lvl="0" indent="-342900">
                        <a:lnSpc>
                          <a:spcPct val="115000"/>
                        </a:lnSpc>
                        <a:spcBef>
                          <a:spcPts val="0"/>
                        </a:spcBef>
                        <a:spcAft>
                          <a:spcPts val="0"/>
                        </a:spcAft>
                        <a:buFont typeface="+mj-lt"/>
                        <a:buAutoNum type="arabicPeriod"/>
                      </a:pPr>
                      <a:r>
                        <a:rPr lang="en-US" sz="1100" kern="100" dirty="0">
                          <a:effectLst/>
                        </a:rPr>
                        <a:t>Credit history that includes course titles, grades received by semester</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740" marR="50740" marT="0" marB="0"/>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100" kern="100" dirty="0">
                          <a:effectLst/>
                        </a:rPr>
                        <a:t> A record of all learning</a:t>
                      </a: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Bef>
                          <a:spcPts val="0"/>
                        </a:spcBef>
                        <a:spcAft>
                          <a:spcPts val="0"/>
                        </a:spcAft>
                      </a:pPr>
                      <a:endParaRPr lang="en-US"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50740" marR="50740" marT="0" marB="0"/>
                </a:tc>
                <a:extLst>
                  <a:ext uri="{0D108BD9-81ED-4DB2-BD59-A6C34878D82A}">
                    <a16:rowId xmlns:a16="http://schemas.microsoft.com/office/drawing/2014/main" val="4051427624"/>
                  </a:ext>
                </a:extLst>
              </a:tr>
            </a:tbl>
          </a:graphicData>
        </a:graphic>
      </p:graphicFrame>
      <p:pic>
        <p:nvPicPr>
          <p:cNvPr id="3" name="Picture 2">
            <a:extLst>
              <a:ext uri="{FF2B5EF4-FFF2-40B4-BE49-F238E27FC236}">
                <a16:creationId xmlns:a16="http://schemas.microsoft.com/office/drawing/2014/main" id="{DEC159BC-87B1-9CDD-41BC-9A96BB4AD1EE}"/>
              </a:ext>
            </a:extLst>
          </p:cNvPr>
          <p:cNvPicPr>
            <a:picLocks noChangeAspect="1"/>
          </p:cNvPicPr>
          <p:nvPr/>
        </p:nvPicPr>
        <p:blipFill>
          <a:blip r:embed="rId3"/>
          <a:stretch>
            <a:fillRect/>
          </a:stretch>
        </p:blipFill>
        <p:spPr>
          <a:xfrm>
            <a:off x="7487847" y="5510878"/>
            <a:ext cx="4950381" cy="1243692"/>
          </a:xfrm>
          <a:prstGeom prst="rect">
            <a:avLst/>
          </a:prstGeom>
        </p:spPr>
      </p:pic>
    </p:spTree>
    <p:extLst>
      <p:ext uri="{BB962C8B-B14F-4D97-AF65-F5344CB8AC3E}">
        <p14:creationId xmlns:p14="http://schemas.microsoft.com/office/powerpoint/2010/main" val="3461456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C8DEE-57F2-E393-22D3-12956A889FEE}"/>
              </a:ext>
            </a:extLst>
          </p:cNvPr>
          <p:cNvSpPr>
            <a:spLocks noGrp="1"/>
          </p:cNvSpPr>
          <p:nvPr>
            <p:ph type="title"/>
          </p:nvPr>
        </p:nvSpPr>
        <p:spPr>
          <a:solidFill>
            <a:srgbClr val="568EBF"/>
          </a:solidFill>
          <a:ln>
            <a:solidFill>
              <a:schemeClr val="bg1"/>
            </a:solidFill>
          </a:ln>
        </p:spPr>
        <p:txBody>
          <a:bodyPr anchor="b">
            <a:normAutofit fontScale="90000"/>
          </a:bodyPr>
          <a:lstStyle/>
          <a:p>
            <a:br>
              <a:rPr lang="en-US" sz="2800" dirty="0">
                <a:solidFill>
                  <a:schemeClr val="bg1"/>
                </a:solidFill>
              </a:rPr>
            </a:br>
            <a:br>
              <a:rPr lang="en-US" sz="2800" dirty="0">
                <a:solidFill>
                  <a:schemeClr val="bg1"/>
                </a:solidFill>
              </a:rPr>
            </a:br>
            <a:r>
              <a:rPr lang="en-US" sz="2800" dirty="0">
                <a:solidFill>
                  <a:schemeClr val="bg1"/>
                </a:solidFill>
              </a:rPr>
              <a:t>Transcript</a:t>
            </a:r>
            <a:br>
              <a:rPr lang="en-US" sz="2800" dirty="0">
                <a:solidFill>
                  <a:schemeClr val="bg1"/>
                </a:solidFill>
              </a:rPr>
            </a:br>
            <a:r>
              <a:rPr lang="en-US" sz="2800" dirty="0">
                <a:solidFill>
                  <a:schemeClr val="bg1"/>
                </a:solidFill>
              </a:rPr>
              <a:t>General guidelines</a:t>
            </a:r>
            <a:br>
              <a:rPr lang="en-US" sz="2800" dirty="0">
                <a:solidFill>
                  <a:schemeClr val="bg1"/>
                </a:solidFill>
              </a:rPr>
            </a:br>
            <a:endParaRPr lang="en-US" sz="2800" dirty="0">
              <a:solidFill>
                <a:schemeClr val="bg1"/>
              </a:solidFill>
            </a:endParaRPr>
          </a:p>
        </p:txBody>
      </p:sp>
      <p:sp>
        <p:nvSpPr>
          <p:cNvPr id="15" name="Content Placeholder 14">
            <a:extLst>
              <a:ext uri="{FF2B5EF4-FFF2-40B4-BE49-F238E27FC236}">
                <a16:creationId xmlns:a16="http://schemas.microsoft.com/office/drawing/2014/main" id="{CA744FF1-8E0B-5145-2385-54EEE6FBCE10}"/>
              </a:ext>
            </a:extLst>
          </p:cNvPr>
          <p:cNvSpPr>
            <a:spLocks noGrp="1"/>
          </p:cNvSpPr>
          <p:nvPr>
            <p:ph sz="half" idx="1"/>
          </p:nvPr>
        </p:nvSpPr>
        <p:spPr>
          <a:xfrm>
            <a:off x="414848" y="2409989"/>
            <a:ext cx="4271771" cy="3101982"/>
          </a:xfrm>
        </p:spPr>
        <p:txBody>
          <a:bodyPr>
            <a:normAutofit fontScale="25000" lnSpcReduction="20000"/>
          </a:bodyPr>
          <a:lstStyle/>
          <a:p>
            <a:pPr algn="l">
              <a:lnSpc>
                <a:spcPct val="90000"/>
              </a:lnSpc>
            </a:pPr>
            <a:r>
              <a:rPr lang="en-US" sz="7200" dirty="0">
                <a:solidFill>
                  <a:schemeClr val="bg1"/>
                </a:solidFill>
                <a:effectLst/>
                <a:ea typeface="Aptos" panose="020B0004020202020204" pitchFamily="34" charset="0"/>
                <a:cs typeface="Times New Roman" panose="02020603050405020304" pitchFamily="18" charset="0"/>
              </a:rPr>
              <a:t>Transcripts will be critical for future education beyond your home. </a:t>
            </a:r>
          </a:p>
          <a:p>
            <a:pPr algn="l">
              <a:lnSpc>
                <a:spcPct val="90000"/>
              </a:lnSpc>
            </a:pPr>
            <a:r>
              <a:rPr lang="en-US" sz="7200" dirty="0">
                <a:solidFill>
                  <a:schemeClr val="bg1"/>
                </a:solidFill>
                <a:effectLst/>
                <a:ea typeface="Aptos" panose="020B0004020202020204" pitchFamily="34" charset="0"/>
                <a:cs typeface="Times New Roman" panose="02020603050405020304" pitchFamily="18" charset="0"/>
              </a:rPr>
              <a:t>An ideal transcript should not be longer than two pages. </a:t>
            </a:r>
          </a:p>
          <a:p>
            <a:pPr algn="l">
              <a:lnSpc>
                <a:spcPct val="90000"/>
              </a:lnSpc>
            </a:pPr>
            <a:r>
              <a:rPr lang="en-US" sz="7200" dirty="0">
                <a:solidFill>
                  <a:schemeClr val="bg1"/>
                </a:solidFill>
                <a:effectLst/>
                <a:ea typeface="Aptos" panose="020B0004020202020204" pitchFamily="34" charset="0"/>
                <a:cs typeface="Times New Roman" panose="02020603050405020304" pitchFamily="18" charset="0"/>
              </a:rPr>
              <a:t>There are a lot of free transcripts available on the web. </a:t>
            </a:r>
          </a:p>
          <a:p>
            <a:pPr algn="l">
              <a:lnSpc>
                <a:spcPct val="90000"/>
              </a:lnSpc>
            </a:pPr>
            <a:r>
              <a:rPr lang="en-US" sz="7200" dirty="0">
                <a:solidFill>
                  <a:schemeClr val="bg1"/>
                </a:solidFill>
                <a:effectLst/>
                <a:ea typeface="Aptos" panose="020B0004020202020204" pitchFamily="34" charset="0"/>
                <a:cs typeface="Times New Roman" panose="02020603050405020304" pitchFamily="18" charset="0"/>
              </a:rPr>
              <a:t>Most Florida universities prefer a subject transcript over a yearly transcript.</a:t>
            </a:r>
          </a:p>
          <a:p>
            <a:pPr algn="l">
              <a:lnSpc>
                <a:spcPct val="90000"/>
              </a:lnSpc>
            </a:pPr>
            <a:r>
              <a:rPr lang="en-US" sz="7200" b="1" dirty="0">
                <a:solidFill>
                  <a:schemeClr val="bg1"/>
                </a:solidFill>
                <a:effectLst/>
                <a:ea typeface="Aptos" panose="020B0004020202020204" pitchFamily="34" charset="0"/>
                <a:cs typeface="Times New Roman" panose="02020603050405020304" pitchFamily="18" charset="0"/>
              </a:rPr>
              <a:t> CEDAR has an editable transcript available for you on the website, under the enrolled parents tab. </a:t>
            </a:r>
            <a:endParaRPr lang="en-US" sz="7200" b="1" dirty="0">
              <a:solidFill>
                <a:schemeClr val="bg1"/>
              </a:solidFill>
            </a:endParaRPr>
          </a:p>
          <a:p>
            <a:endParaRPr lang="en-US" dirty="0"/>
          </a:p>
        </p:txBody>
      </p:sp>
      <p:sp>
        <p:nvSpPr>
          <p:cNvPr id="16" name="Content Placeholder 15">
            <a:extLst>
              <a:ext uri="{FF2B5EF4-FFF2-40B4-BE49-F238E27FC236}">
                <a16:creationId xmlns:a16="http://schemas.microsoft.com/office/drawing/2014/main" id="{6911CCE8-D1CF-7508-199F-C72169D71FFC}"/>
              </a:ext>
            </a:extLst>
          </p:cNvPr>
          <p:cNvSpPr>
            <a:spLocks noGrp="1"/>
          </p:cNvSpPr>
          <p:nvPr>
            <p:ph sz="half" idx="2"/>
          </p:nvPr>
        </p:nvSpPr>
        <p:spPr>
          <a:xfrm>
            <a:off x="4978747" y="2311207"/>
            <a:ext cx="7027005" cy="3101982"/>
          </a:xfrm>
        </p:spPr>
        <p:txBody>
          <a:bodyPr>
            <a:normAutofit fontScale="25000" lnSpcReduction="20000"/>
          </a:bodyPr>
          <a:lstStyle/>
          <a:p>
            <a:pPr marL="22860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lang="en-US" sz="7200" dirty="0">
                <a:solidFill>
                  <a:srgbClr val="000000">
                    <a:lumMod val="85000"/>
                    <a:lumOff val="15000"/>
                  </a:srgbClr>
                </a:solidFill>
              </a:rPr>
              <a:t>O</a:t>
            </a:r>
            <a:r>
              <a:rPr kumimoji="0" lang="en-US" sz="7200" b="0" i="0" u="none" strike="noStrike" kern="1200" cap="none" spc="0" normalizeH="0" baseline="0" noProof="0" dirty="0">
                <a:ln>
                  <a:noFill/>
                </a:ln>
                <a:solidFill>
                  <a:srgbClr val="000000">
                    <a:lumMod val="85000"/>
                    <a:lumOff val="15000"/>
                  </a:srgbClr>
                </a:solidFill>
                <a:effectLst/>
                <a:uLnTx/>
                <a:uFillTx/>
                <a:ea typeface="+mn-ea"/>
                <a:cs typeface="+mn-cs"/>
              </a:rPr>
              <a:t>official transcripts (and if they are final, </a:t>
            </a:r>
            <a:r>
              <a:rPr lang="en-US" sz="7200" dirty="0">
                <a:solidFill>
                  <a:srgbClr val="000000">
                    <a:lumMod val="85000"/>
                    <a:lumOff val="15000"/>
                  </a:srgbClr>
                </a:solidFill>
              </a:rPr>
              <a:t>note</a:t>
            </a:r>
            <a:r>
              <a:rPr kumimoji="0" lang="en-US" sz="7200" b="0" i="0" u="none" strike="noStrike" kern="1200" cap="none" spc="0" normalizeH="0" baseline="0" noProof="0" dirty="0">
                <a:ln>
                  <a:noFill/>
                </a:ln>
                <a:solidFill>
                  <a:srgbClr val="000000">
                    <a:lumMod val="85000"/>
                    <a:lumOff val="15000"/>
                  </a:srgbClr>
                </a:solidFill>
                <a:effectLst/>
                <a:uLnTx/>
                <a:uFillTx/>
                <a:ea typeface="+mn-ea"/>
                <a:cs typeface="+mn-cs"/>
              </a:rPr>
              <a:t> that as well)</a:t>
            </a:r>
            <a:br>
              <a:rPr kumimoji="0" lang="en-US" sz="7200" b="0" i="0" u="none" strike="noStrike" kern="1200" cap="none" spc="0" normalizeH="0" baseline="0" noProof="0" dirty="0">
                <a:ln>
                  <a:noFill/>
                </a:ln>
                <a:solidFill>
                  <a:srgbClr val="000000">
                    <a:lumMod val="85000"/>
                    <a:lumOff val="15000"/>
                  </a:srgbClr>
                </a:solidFill>
                <a:effectLst/>
                <a:uLnTx/>
                <a:uFillTx/>
                <a:ea typeface="+mn-ea"/>
                <a:cs typeface="+mn-cs"/>
              </a:rPr>
            </a:br>
            <a:br>
              <a:rPr kumimoji="0" lang="en-US" sz="7200" b="0" i="0" u="none" strike="noStrike" kern="1200" cap="none" spc="0" normalizeH="0" baseline="0" noProof="0" dirty="0">
                <a:ln>
                  <a:noFill/>
                </a:ln>
                <a:solidFill>
                  <a:srgbClr val="000000">
                    <a:lumMod val="85000"/>
                    <a:lumOff val="15000"/>
                  </a:srgbClr>
                </a:solidFill>
                <a:effectLst/>
                <a:uLnTx/>
                <a:uFillTx/>
                <a:ea typeface="+mn-ea"/>
                <a:cs typeface="+mn-cs"/>
              </a:rPr>
            </a:br>
            <a:r>
              <a:rPr kumimoji="0" lang="en-US" sz="7200" b="0" i="0" u="none" strike="noStrike" kern="1200" cap="none" spc="0" normalizeH="0" baseline="0" noProof="0" dirty="0">
                <a:ln>
                  <a:noFill/>
                </a:ln>
                <a:solidFill>
                  <a:srgbClr val="000000">
                    <a:lumMod val="85000"/>
                    <a:lumOff val="15000"/>
                  </a:srgbClr>
                </a:solidFill>
                <a:effectLst/>
                <a:uLnTx/>
                <a:uFillTx/>
                <a:ea typeface="+mn-ea"/>
                <a:cs typeface="+mn-cs"/>
              </a:rPr>
              <a:t>Show the grade point average based on grades and weighted credits</a:t>
            </a:r>
            <a:br>
              <a:rPr kumimoji="0" lang="en-US" sz="7200" b="0" i="0" u="none" strike="noStrike" kern="1200" cap="none" spc="0" normalizeH="0" baseline="0" noProof="0" dirty="0">
                <a:ln>
                  <a:noFill/>
                </a:ln>
                <a:solidFill>
                  <a:srgbClr val="000000">
                    <a:lumMod val="85000"/>
                    <a:lumOff val="15000"/>
                  </a:srgbClr>
                </a:solidFill>
                <a:effectLst/>
                <a:uLnTx/>
                <a:uFillTx/>
                <a:ea typeface="+mn-ea"/>
                <a:cs typeface="+mn-cs"/>
              </a:rPr>
            </a:br>
            <a:br>
              <a:rPr kumimoji="0" lang="en-US" sz="7200" b="0" i="0" u="none" strike="noStrike" kern="1200" cap="none" spc="0" normalizeH="0" baseline="0" noProof="0" dirty="0">
                <a:ln>
                  <a:noFill/>
                </a:ln>
                <a:solidFill>
                  <a:srgbClr val="000000">
                    <a:lumMod val="85000"/>
                    <a:lumOff val="15000"/>
                  </a:srgbClr>
                </a:solidFill>
                <a:effectLst/>
                <a:uLnTx/>
                <a:uFillTx/>
                <a:ea typeface="+mn-ea"/>
                <a:cs typeface="+mn-cs"/>
              </a:rPr>
            </a:br>
            <a:r>
              <a:rPr lang="en-US" sz="7200" dirty="0">
                <a:solidFill>
                  <a:srgbClr val="000000">
                    <a:lumMod val="85000"/>
                    <a:lumOff val="15000"/>
                  </a:srgbClr>
                </a:solidFill>
              </a:rPr>
              <a:t>No </a:t>
            </a:r>
            <a:r>
              <a:rPr kumimoji="0" lang="en-US" sz="7200" b="0" i="0" u="none" strike="noStrike" kern="1200" cap="none" spc="0" normalizeH="0" baseline="0" noProof="0" dirty="0">
                <a:ln>
                  <a:noFill/>
                </a:ln>
                <a:solidFill>
                  <a:srgbClr val="000000">
                    <a:lumMod val="85000"/>
                    <a:lumOff val="15000"/>
                  </a:srgbClr>
                </a:solidFill>
                <a:effectLst/>
                <a:uLnTx/>
                <a:uFillTx/>
                <a:ea typeface="+mn-ea"/>
                <a:cs typeface="+mn-cs"/>
              </a:rPr>
              <a:t>spelling/grammar errors</a:t>
            </a:r>
            <a:br>
              <a:rPr kumimoji="0" lang="en-US" sz="7200" b="0" i="0" u="none" strike="noStrike" kern="1200" cap="none" spc="0" normalizeH="0" baseline="0" noProof="0" dirty="0">
                <a:ln>
                  <a:noFill/>
                </a:ln>
                <a:solidFill>
                  <a:srgbClr val="000000">
                    <a:lumMod val="85000"/>
                    <a:lumOff val="15000"/>
                  </a:srgbClr>
                </a:solidFill>
                <a:effectLst/>
                <a:uLnTx/>
                <a:uFillTx/>
                <a:ea typeface="+mn-ea"/>
                <a:cs typeface="+mn-cs"/>
              </a:rPr>
            </a:br>
            <a:br>
              <a:rPr kumimoji="0" lang="en-US" sz="7200" b="0" i="0" u="none" strike="noStrike" kern="1200" cap="none" spc="0" normalizeH="0" baseline="0" noProof="0" dirty="0">
                <a:ln>
                  <a:noFill/>
                </a:ln>
                <a:solidFill>
                  <a:srgbClr val="000000">
                    <a:lumMod val="85000"/>
                    <a:lumOff val="15000"/>
                  </a:srgbClr>
                </a:solidFill>
                <a:effectLst/>
                <a:uLnTx/>
                <a:uFillTx/>
                <a:ea typeface="+mn-ea"/>
                <a:cs typeface="+mn-cs"/>
              </a:rPr>
            </a:br>
            <a:r>
              <a:rPr lang="en-US" sz="7200" dirty="0">
                <a:solidFill>
                  <a:srgbClr val="000000">
                    <a:lumMod val="85000"/>
                    <a:lumOff val="15000"/>
                  </a:srgbClr>
                </a:solidFill>
              </a:rPr>
              <a:t>P</a:t>
            </a:r>
            <a:r>
              <a:rPr kumimoji="0" lang="en-US" sz="7200" b="0" i="0" u="none" strike="noStrike" kern="1200" cap="none" spc="0" normalizeH="0" baseline="0" noProof="0" dirty="0">
                <a:ln>
                  <a:noFill/>
                </a:ln>
                <a:solidFill>
                  <a:srgbClr val="000000">
                    <a:lumMod val="85000"/>
                    <a:lumOff val="15000"/>
                  </a:srgbClr>
                </a:solidFill>
                <a:effectLst/>
                <a:uLnTx/>
                <a:uFillTx/>
                <a:ea typeface="+mn-ea"/>
                <a:cs typeface="+mn-cs"/>
              </a:rPr>
              <a:t>rinted on good quality paper </a:t>
            </a:r>
            <a:br>
              <a:rPr kumimoji="0" lang="en-US" sz="7200" b="0" i="0" u="none" strike="noStrike" kern="1200" cap="none" spc="0" normalizeH="0" baseline="0" noProof="0" dirty="0">
                <a:ln>
                  <a:noFill/>
                </a:ln>
                <a:solidFill>
                  <a:srgbClr val="000000">
                    <a:lumMod val="85000"/>
                    <a:lumOff val="15000"/>
                  </a:srgbClr>
                </a:solidFill>
                <a:effectLst/>
                <a:uLnTx/>
                <a:uFillTx/>
                <a:ea typeface="+mn-ea"/>
                <a:cs typeface="+mn-cs"/>
              </a:rPr>
            </a:br>
            <a:br>
              <a:rPr kumimoji="0" lang="en-US" sz="7200" b="0" i="0" u="none" strike="noStrike" kern="1200" cap="none" spc="0" normalizeH="0" baseline="0" noProof="0" dirty="0">
                <a:ln>
                  <a:noFill/>
                </a:ln>
                <a:solidFill>
                  <a:srgbClr val="000000">
                    <a:lumMod val="85000"/>
                    <a:lumOff val="15000"/>
                  </a:srgbClr>
                </a:solidFill>
                <a:effectLst/>
                <a:uLnTx/>
                <a:uFillTx/>
                <a:ea typeface="+mn-ea"/>
                <a:cs typeface="+mn-cs"/>
              </a:rPr>
            </a:br>
            <a:r>
              <a:rPr lang="en-US" sz="7200" dirty="0">
                <a:solidFill>
                  <a:srgbClr val="000000">
                    <a:lumMod val="85000"/>
                    <a:lumOff val="15000"/>
                  </a:srgbClr>
                </a:solidFill>
              </a:rPr>
              <a:t>S</a:t>
            </a:r>
            <a:r>
              <a:rPr kumimoji="0" lang="en-US" sz="7200" b="0" i="0" u="none" strike="noStrike" kern="1200" cap="none" spc="0" normalizeH="0" baseline="0" noProof="0" dirty="0">
                <a:ln>
                  <a:noFill/>
                </a:ln>
                <a:solidFill>
                  <a:srgbClr val="000000">
                    <a:lumMod val="85000"/>
                    <a:lumOff val="15000"/>
                  </a:srgbClr>
                </a:solidFill>
                <a:effectLst/>
                <a:uLnTx/>
                <a:uFillTx/>
                <a:ea typeface="+mn-ea"/>
                <a:cs typeface="+mn-cs"/>
              </a:rPr>
              <a:t>igned either at the top of the first page or the bottom of the last page by the school administrator (you!)</a:t>
            </a:r>
            <a:br>
              <a:rPr kumimoji="0" lang="en-US" sz="7200" b="0" i="0" u="none" strike="noStrike" kern="1200" cap="none" spc="0" normalizeH="0" baseline="0" noProof="0" dirty="0">
                <a:ln>
                  <a:noFill/>
                </a:ln>
                <a:solidFill>
                  <a:srgbClr val="000000">
                    <a:lumMod val="85000"/>
                    <a:lumOff val="15000"/>
                  </a:srgbClr>
                </a:solidFill>
                <a:effectLst/>
                <a:uLnTx/>
                <a:uFillTx/>
                <a:ea typeface="+mn-ea"/>
                <a:cs typeface="+mn-cs"/>
              </a:rPr>
            </a:br>
            <a:br>
              <a:rPr kumimoji="0" lang="en-US" sz="7200" b="0" i="0" u="none" strike="noStrike" kern="1200" cap="none" spc="0" normalizeH="0" baseline="0" noProof="0" dirty="0">
                <a:ln>
                  <a:noFill/>
                </a:ln>
                <a:solidFill>
                  <a:srgbClr val="000000">
                    <a:lumMod val="85000"/>
                    <a:lumOff val="15000"/>
                  </a:srgbClr>
                </a:solidFill>
                <a:effectLst/>
                <a:uLnTx/>
                <a:uFillTx/>
                <a:ea typeface="+mn-ea"/>
                <a:cs typeface="+mn-cs"/>
              </a:rPr>
            </a:br>
            <a:r>
              <a:rPr lang="en-US" sz="7200" dirty="0">
                <a:solidFill>
                  <a:srgbClr val="000000">
                    <a:lumMod val="85000"/>
                    <a:lumOff val="15000"/>
                  </a:srgbClr>
                </a:solidFill>
              </a:rPr>
              <a:t>Transcripts should be in a s</a:t>
            </a:r>
            <a:r>
              <a:rPr kumimoji="0" lang="en-US" sz="7200" b="0" i="0" u="none" strike="noStrike" kern="1200" cap="none" spc="0" normalizeH="0" baseline="0" noProof="0" dirty="0">
                <a:ln>
                  <a:noFill/>
                </a:ln>
                <a:solidFill>
                  <a:srgbClr val="000000">
                    <a:lumMod val="85000"/>
                    <a:lumOff val="15000"/>
                  </a:srgbClr>
                </a:solidFill>
                <a:effectLst/>
                <a:uLnTx/>
                <a:uFillTx/>
                <a:ea typeface="+mn-ea"/>
                <a:cs typeface="+mn-cs"/>
              </a:rPr>
              <a:t>ealed envelope with a signature across the seal, then put into a larger envelope and mailed</a:t>
            </a:r>
          </a:p>
          <a:p>
            <a:endParaRPr lang="en-US" dirty="0"/>
          </a:p>
        </p:txBody>
      </p:sp>
      <p:pic>
        <p:nvPicPr>
          <p:cNvPr id="4" name="Picture 3">
            <a:extLst>
              <a:ext uri="{FF2B5EF4-FFF2-40B4-BE49-F238E27FC236}">
                <a16:creationId xmlns:a16="http://schemas.microsoft.com/office/drawing/2014/main" id="{F3D46EB0-30F3-08A3-085D-D6D0E327E7C6}"/>
              </a:ext>
            </a:extLst>
          </p:cNvPr>
          <p:cNvPicPr>
            <a:picLocks noChangeAspect="1"/>
          </p:cNvPicPr>
          <p:nvPr/>
        </p:nvPicPr>
        <p:blipFill>
          <a:blip r:embed="rId3"/>
          <a:stretch>
            <a:fillRect/>
          </a:stretch>
        </p:blipFill>
        <p:spPr>
          <a:xfrm>
            <a:off x="7482946" y="5570985"/>
            <a:ext cx="4950381" cy="1243692"/>
          </a:xfrm>
          <a:prstGeom prst="rect">
            <a:avLst/>
          </a:prstGeom>
        </p:spPr>
      </p:pic>
      <p:pic>
        <p:nvPicPr>
          <p:cNvPr id="5" name="Picture 4" descr="A plane flying in the sky&#10;&#10;Description automatically generated">
            <a:extLst>
              <a:ext uri="{FF2B5EF4-FFF2-40B4-BE49-F238E27FC236}">
                <a16:creationId xmlns:a16="http://schemas.microsoft.com/office/drawing/2014/main" id="{9D9A5FA7-4ED8-8B99-EF2D-20A434272EF8}"/>
              </a:ext>
            </a:extLst>
          </p:cNvPr>
          <p:cNvPicPr>
            <a:picLocks noChangeAspect="1"/>
          </p:cNvPicPr>
          <p:nvPr/>
        </p:nvPicPr>
        <p:blipFill>
          <a:blip r:embed="rId4">
            <a:alphaModFix amt="20000"/>
            <a:extLst>
              <a:ext uri="{837473B0-CC2E-450A-ABE3-18F120FF3D39}">
                <a1611:picAttrSrcUrl xmlns:a1611="http://schemas.microsoft.com/office/drawing/2016/11/main" r:id="rId5"/>
              </a:ext>
            </a:extLst>
          </a:blip>
          <a:stretch>
            <a:fillRect/>
          </a:stretch>
        </p:blipFill>
        <p:spPr>
          <a:xfrm>
            <a:off x="122720" y="5179387"/>
            <a:ext cx="2455333" cy="1635290"/>
          </a:xfrm>
          <a:prstGeom prst="rect">
            <a:avLst/>
          </a:prstGeom>
        </p:spPr>
      </p:pic>
      <p:sp>
        <p:nvSpPr>
          <p:cNvPr id="6" name="TextBox 5">
            <a:extLst>
              <a:ext uri="{FF2B5EF4-FFF2-40B4-BE49-F238E27FC236}">
                <a16:creationId xmlns:a16="http://schemas.microsoft.com/office/drawing/2014/main" id="{DB8F2CCE-E031-5C5F-5A33-89239922A134}"/>
              </a:ext>
            </a:extLst>
          </p:cNvPr>
          <p:cNvSpPr txBox="1"/>
          <p:nvPr/>
        </p:nvSpPr>
        <p:spPr>
          <a:xfrm>
            <a:off x="122720" y="6964841"/>
            <a:ext cx="2455333" cy="369332"/>
          </a:xfrm>
          <a:prstGeom prst="rect">
            <a:avLst/>
          </a:prstGeom>
          <a:noFill/>
        </p:spPr>
        <p:txBody>
          <a:bodyPr wrap="square" rtlCol="0">
            <a:spAutoFit/>
          </a:bodyPr>
          <a:lstStyle/>
          <a:p>
            <a:r>
              <a:rPr lang="en-US" sz="900" dirty="0">
                <a:hlinkClick r:id="rId5" tooltip="https://www.flickr.com/photos/shyb/63692776/"/>
              </a:rPr>
              <a:t>This Photo</a:t>
            </a:r>
            <a:r>
              <a:rPr lang="en-US" sz="900" dirty="0"/>
              <a:t> by Unknown Author is licensed under </a:t>
            </a:r>
            <a:r>
              <a:rPr lang="en-US" sz="900" dirty="0">
                <a:hlinkClick r:id="rId6" tooltip="https://creativecommons.org/licenses/by-nc/3.0/"/>
              </a:rPr>
              <a:t>CC BY-NC</a:t>
            </a:r>
            <a:endParaRPr lang="en-US" sz="900" dirty="0"/>
          </a:p>
        </p:txBody>
      </p:sp>
    </p:spTree>
    <p:extLst>
      <p:ext uri="{BB962C8B-B14F-4D97-AF65-F5344CB8AC3E}">
        <p14:creationId xmlns:p14="http://schemas.microsoft.com/office/powerpoint/2010/main" val="297727620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7D5877-6EA4-A2C0-928E-27179D3EB8F3}"/>
              </a:ext>
            </a:extLst>
          </p:cNvPr>
          <p:cNvSpPr>
            <a:spLocks noGrp="1"/>
          </p:cNvSpPr>
          <p:nvPr>
            <p:ph type="title"/>
          </p:nvPr>
        </p:nvSpPr>
        <p:spPr>
          <a:solidFill>
            <a:srgbClr val="568EBF"/>
          </a:solidFill>
        </p:spPr>
        <p:txBody>
          <a:bodyPr>
            <a:normAutofit/>
          </a:bodyPr>
          <a:lstStyle/>
          <a:p>
            <a:r>
              <a:rPr lang="en-US" sz="2800" dirty="0"/>
              <a:t>Transcript Must-Haves</a:t>
            </a:r>
          </a:p>
        </p:txBody>
      </p:sp>
      <p:sp>
        <p:nvSpPr>
          <p:cNvPr id="5" name="Content Placeholder 4">
            <a:extLst>
              <a:ext uri="{FF2B5EF4-FFF2-40B4-BE49-F238E27FC236}">
                <a16:creationId xmlns:a16="http://schemas.microsoft.com/office/drawing/2014/main" id="{419D62CA-FB1B-0911-30F5-60994E14A66A}"/>
              </a:ext>
            </a:extLst>
          </p:cNvPr>
          <p:cNvSpPr>
            <a:spLocks noGrp="1"/>
          </p:cNvSpPr>
          <p:nvPr>
            <p:ph idx="1"/>
          </p:nvPr>
        </p:nvSpPr>
        <p:spPr>
          <a:xfrm>
            <a:off x="589548" y="2332868"/>
            <a:ext cx="11602452" cy="3101983"/>
          </a:xfrm>
        </p:spPr>
        <p:txBody>
          <a:bodyPr>
            <a:normAutofit fontScale="25000" lnSpcReduction="20000"/>
          </a:bodyPr>
          <a:lstStyle/>
          <a:p>
            <a:pPr marL="0" marR="0" indent="0" fontAlgn="base">
              <a:buNone/>
            </a:pPr>
            <a:r>
              <a:rPr lang="en-US" sz="7200" dirty="0">
                <a:solidFill>
                  <a:schemeClr val="tx1"/>
                </a:solidFill>
                <a:effectLst/>
                <a:ea typeface="Times New Roman" panose="02020603050405020304" pitchFamily="18" charset="0"/>
                <a:cs typeface="Segoe UI" panose="020B0502040204020203" pitchFamily="34" charset="0"/>
              </a:rPr>
              <a:t>A home education transcript should include:</a:t>
            </a:r>
            <a:endParaRPr lang="en-US" sz="7200" dirty="0">
              <a:solidFill>
                <a:schemeClr val="tx1"/>
              </a:solidFill>
              <a:effectLst/>
              <a:ea typeface="Times New Roman" panose="02020603050405020304" pitchFamily="18" charset="0"/>
            </a:endParaRPr>
          </a:p>
          <a:p>
            <a:pPr marL="342900" marR="0" lvl="0" indent="-342900" fontAlgn="base">
              <a:lnSpc>
                <a:spcPct val="115000"/>
              </a:lnSpc>
              <a:spcBef>
                <a:spcPts val="0"/>
              </a:spcBef>
              <a:spcAft>
                <a:spcPts val="800"/>
              </a:spcAft>
              <a:buSzPts val="1000"/>
              <a:buFont typeface="Symbol" pitchFamily="2" charset="2"/>
              <a:buChar char=""/>
              <a:tabLst>
                <a:tab pos="457200" algn="l"/>
              </a:tabLst>
            </a:pPr>
            <a:r>
              <a:rPr lang="en-US" sz="6400" kern="100" dirty="0">
                <a:solidFill>
                  <a:schemeClr val="tx1"/>
                </a:solidFill>
                <a:effectLst/>
                <a:ea typeface="Aptos" panose="020B0004020202020204" pitchFamily="34" charset="0"/>
                <a:cs typeface="Segoe UI" panose="020B0502040204020203" pitchFamily="34" charset="0"/>
              </a:rPr>
              <a:t>Student's name</a:t>
            </a:r>
            <a:endParaRPr lang="en-US" sz="6400" kern="100" dirty="0">
              <a:solidFill>
                <a:schemeClr val="tx1"/>
              </a:solidFill>
              <a:effectLst/>
              <a:ea typeface="Aptos" panose="020B0004020202020204" pitchFamily="34" charset="0"/>
              <a:cs typeface="Times New Roman" panose="02020603050405020304" pitchFamily="18" charset="0"/>
            </a:endParaRPr>
          </a:p>
          <a:p>
            <a:pPr marL="342900" marR="0" lvl="0" indent="-342900" fontAlgn="base">
              <a:lnSpc>
                <a:spcPct val="115000"/>
              </a:lnSpc>
              <a:spcBef>
                <a:spcPts val="0"/>
              </a:spcBef>
              <a:spcAft>
                <a:spcPts val="800"/>
              </a:spcAft>
              <a:buSzPts val="1000"/>
              <a:buFont typeface="Symbol" pitchFamily="2" charset="2"/>
              <a:buChar char=""/>
              <a:tabLst>
                <a:tab pos="457200" algn="l"/>
              </a:tabLst>
            </a:pPr>
            <a:r>
              <a:rPr lang="en-US" sz="6400" kern="100" dirty="0">
                <a:solidFill>
                  <a:schemeClr val="tx1"/>
                </a:solidFill>
                <a:effectLst/>
                <a:ea typeface="Aptos" panose="020B0004020202020204" pitchFamily="34" charset="0"/>
                <a:cs typeface="Segoe UI" panose="020B0502040204020203" pitchFamily="34" charset="0"/>
              </a:rPr>
              <a:t>Your home education name </a:t>
            </a:r>
            <a:endParaRPr lang="en-US" sz="6400" kern="100" dirty="0">
              <a:solidFill>
                <a:schemeClr val="tx1"/>
              </a:solidFill>
              <a:effectLst/>
              <a:ea typeface="Aptos" panose="020B0004020202020204" pitchFamily="34" charset="0"/>
              <a:cs typeface="Times New Roman" panose="02020603050405020304" pitchFamily="18" charset="0"/>
            </a:endParaRPr>
          </a:p>
          <a:p>
            <a:pPr marL="342900" marR="0" lvl="0" indent="-342900" fontAlgn="base">
              <a:lnSpc>
                <a:spcPct val="115000"/>
              </a:lnSpc>
              <a:spcBef>
                <a:spcPts val="0"/>
              </a:spcBef>
              <a:spcAft>
                <a:spcPts val="800"/>
              </a:spcAft>
              <a:buSzPts val="1000"/>
              <a:buFont typeface="Symbol" pitchFamily="2" charset="2"/>
              <a:buChar char=""/>
              <a:tabLst>
                <a:tab pos="457200" algn="l"/>
              </a:tabLst>
            </a:pPr>
            <a:r>
              <a:rPr lang="en-US" sz="6400" kern="100" dirty="0">
                <a:solidFill>
                  <a:schemeClr val="tx1"/>
                </a:solidFill>
                <a:effectLst/>
                <a:ea typeface="Aptos" panose="020B0004020202020204" pitchFamily="34" charset="0"/>
                <a:cs typeface="Segoe UI" panose="020B0502040204020203" pitchFamily="34" charset="0"/>
              </a:rPr>
              <a:t>Your</a:t>
            </a:r>
            <a:r>
              <a:rPr lang="en-US" sz="6400" kern="100" dirty="0">
                <a:solidFill>
                  <a:schemeClr val="tx1"/>
                </a:solidFill>
                <a:ea typeface="Aptos" panose="020B0004020202020204" pitchFamily="34" charset="0"/>
                <a:cs typeface="Segoe UI" panose="020B0502040204020203" pitchFamily="34" charset="0"/>
              </a:rPr>
              <a:t> </a:t>
            </a:r>
            <a:r>
              <a:rPr lang="en-US" sz="6400" kern="100" dirty="0">
                <a:solidFill>
                  <a:schemeClr val="tx1"/>
                </a:solidFill>
                <a:effectLst/>
                <a:ea typeface="Aptos" panose="020B0004020202020204" pitchFamily="34" charset="0"/>
                <a:cs typeface="Segoe UI" panose="020B0502040204020203" pitchFamily="34" charset="0"/>
              </a:rPr>
              <a:t>home education address (usually your home)</a:t>
            </a:r>
            <a:endParaRPr lang="en-US" sz="6400" kern="100" dirty="0">
              <a:solidFill>
                <a:schemeClr val="tx1"/>
              </a:solidFill>
              <a:effectLst/>
              <a:ea typeface="Aptos" panose="020B0004020202020204" pitchFamily="34" charset="0"/>
              <a:cs typeface="Times New Roman" panose="02020603050405020304" pitchFamily="18" charset="0"/>
            </a:endParaRPr>
          </a:p>
          <a:p>
            <a:pPr marL="342900" marR="0" lvl="0" indent="-342900" fontAlgn="base">
              <a:lnSpc>
                <a:spcPct val="115000"/>
              </a:lnSpc>
              <a:spcBef>
                <a:spcPts val="0"/>
              </a:spcBef>
              <a:spcAft>
                <a:spcPts val="800"/>
              </a:spcAft>
              <a:buSzPts val="1000"/>
              <a:buFont typeface="Symbol" pitchFamily="2" charset="2"/>
              <a:buChar char=""/>
              <a:tabLst>
                <a:tab pos="457200" algn="l"/>
              </a:tabLst>
            </a:pPr>
            <a:r>
              <a:rPr lang="en-US" sz="6400" kern="100" dirty="0">
                <a:solidFill>
                  <a:schemeClr val="tx1"/>
                </a:solidFill>
                <a:effectLst/>
                <a:ea typeface="Aptos" panose="020B0004020202020204" pitchFamily="34" charset="0"/>
                <a:cs typeface="Segoe UI" panose="020B0502040204020203" pitchFamily="34" charset="0"/>
              </a:rPr>
              <a:t>Your phone number</a:t>
            </a:r>
            <a:endParaRPr lang="en-US" sz="6400" kern="100" dirty="0">
              <a:solidFill>
                <a:schemeClr val="tx1"/>
              </a:solidFill>
              <a:effectLst/>
              <a:ea typeface="Aptos" panose="020B0004020202020204" pitchFamily="34" charset="0"/>
              <a:cs typeface="Times New Roman" panose="02020603050405020304" pitchFamily="18" charset="0"/>
            </a:endParaRPr>
          </a:p>
          <a:p>
            <a:pPr marL="342900" marR="0" lvl="0" indent="-342900" fontAlgn="base">
              <a:lnSpc>
                <a:spcPct val="115000"/>
              </a:lnSpc>
              <a:spcBef>
                <a:spcPts val="0"/>
              </a:spcBef>
              <a:spcAft>
                <a:spcPts val="800"/>
              </a:spcAft>
              <a:buSzPts val="1000"/>
              <a:buFont typeface="Symbol" pitchFamily="2" charset="2"/>
              <a:buChar char=""/>
              <a:tabLst>
                <a:tab pos="457200" algn="l"/>
              </a:tabLst>
            </a:pPr>
            <a:r>
              <a:rPr lang="en-US" sz="6400" kern="100" dirty="0">
                <a:solidFill>
                  <a:schemeClr val="tx1"/>
                </a:solidFill>
                <a:effectLst/>
                <a:ea typeface="Aptos" panose="020B0004020202020204" pitchFamily="34" charset="0"/>
                <a:cs typeface="Segoe UI" panose="020B0502040204020203" pitchFamily="34" charset="0"/>
              </a:rPr>
              <a:t>Student's date of birth</a:t>
            </a:r>
            <a:endParaRPr lang="en-US" sz="6400" kern="100" dirty="0">
              <a:solidFill>
                <a:schemeClr val="tx1"/>
              </a:solidFill>
              <a:effectLst/>
              <a:ea typeface="Aptos" panose="020B0004020202020204" pitchFamily="34" charset="0"/>
              <a:cs typeface="Times New Roman" panose="02020603050405020304" pitchFamily="18" charset="0"/>
            </a:endParaRPr>
          </a:p>
          <a:p>
            <a:pPr marL="342900" marR="0" lvl="0" indent="-342900" fontAlgn="base">
              <a:lnSpc>
                <a:spcPct val="115000"/>
              </a:lnSpc>
              <a:spcBef>
                <a:spcPts val="0"/>
              </a:spcBef>
              <a:spcAft>
                <a:spcPts val="800"/>
              </a:spcAft>
              <a:buSzPts val="1000"/>
              <a:buFont typeface="Symbol" pitchFamily="2" charset="2"/>
              <a:buChar char=""/>
              <a:tabLst>
                <a:tab pos="457200" algn="l"/>
              </a:tabLst>
            </a:pPr>
            <a:r>
              <a:rPr lang="en-US" sz="6400" kern="100" dirty="0">
                <a:solidFill>
                  <a:schemeClr val="tx1"/>
                </a:solidFill>
                <a:effectLst/>
                <a:ea typeface="Aptos" panose="020B0004020202020204" pitchFamily="34" charset="0"/>
                <a:cs typeface="Segoe UI" panose="020B0502040204020203" pitchFamily="34" charset="0"/>
              </a:rPr>
              <a:t>Graduation date (use projected graduation date for pre-graduation submissions)</a:t>
            </a:r>
            <a:endParaRPr lang="en-US" sz="6400" kern="100" dirty="0">
              <a:solidFill>
                <a:schemeClr val="tx1"/>
              </a:solidFill>
              <a:effectLst/>
              <a:ea typeface="Aptos" panose="020B0004020202020204" pitchFamily="34" charset="0"/>
              <a:cs typeface="Times New Roman" panose="02020603050405020304" pitchFamily="18" charset="0"/>
            </a:endParaRPr>
          </a:p>
          <a:p>
            <a:pPr marL="342900" marR="0" lvl="0" indent="-342900" fontAlgn="base">
              <a:lnSpc>
                <a:spcPct val="115000"/>
              </a:lnSpc>
              <a:spcBef>
                <a:spcPts val="0"/>
              </a:spcBef>
              <a:spcAft>
                <a:spcPts val="800"/>
              </a:spcAft>
              <a:buSzPts val="1000"/>
              <a:buFont typeface="Symbol" pitchFamily="2" charset="2"/>
              <a:buChar char=""/>
              <a:tabLst>
                <a:tab pos="457200" algn="l"/>
              </a:tabLst>
            </a:pPr>
            <a:r>
              <a:rPr lang="en-US" sz="6400" kern="100" dirty="0">
                <a:solidFill>
                  <a:schemeClr val="tx1"/>
                </a:solidFill>
                <a:ea typeface="Aptos" panose="020B0004020202020204" pitchFamily="34" charset="0"/>
                <a:cs typeface="Segoe UI" panose="020B0502040204020203" pitchFamily="34" charset="0"/>
              </a:rPr>
              <a:t>S</a:t>
            </a:r>
            <a:r>
              <a:rPr lang="en-US" sz="6400" kern="100" dirty="0">
                <a:solidFill>
                  <a:schemeClr val="tx1"/>
                </a:solidFill>
                <a:effectLst/>
                <a:ea typeface="Aptos" panose="020B0004020202020204" pitchFamily="34" charset="0"/>
                <a:cs typeface="Segoe UI" panose="020B0502040204020203" pitchFamily="34" charset="0"/>
              </a:rPr>
              <a:t>ection for each subject area in which high school courses were completed, with the information below included for each individual course</a:t>
            </a:r>
            <a:endParaRPr lang="en-US" sz="6400" kern="100" dirty="0">
              <a:solidFill>
                <a:schemeClr val="tx1"/>
              </a:solidFill>
              <a:effectLst/>
              <a:ea typeface="Aptos" panose="020B0004020202020204" pitchFamily="34" charset="0"/>
              <a:cs typeface="Times New Roman" panose="02020603050405020304" pitchFamily="18" charset="0"/>
            </a:endParaRPr>
          </a:p>
          <a:p>
            <a:pPr marL="342900" marR="0" lvl="0" indent="-342900" fontAlgn="base">
              <a:lnSpc>
                <a:spcPct val="115000"/>
              </a:lnSpc>
              <a:spcBef>
                <a:spcPts val="0"/>
              </a:spcBef>
              <a:spcAft>
                <a:spcPts val="800"/>
              </a:spcAft>
              <a:buSzPts val="1000"/>
              <a:buFont typeface="Symbol" pitchFamily="2" charset="2"/>
              <a:buChar char=""/>
              <a:tabLst>
                <a:tab pos="457200" algn="l"/>
              </a:tabLst>
            </a:pPr>
            <a:r>
              <a:rPr lang="en-US" sz="6400" kern="100" dirty="0">
                <a:solidFill>
                  <a:schemeClr val="tx1"/>
                </a:solidFill>
                <a:effectLst/>
                <a:ea typeface="Aptos" panose="020B0004020202020204" pitchFamily="34" charset="0"/>
                <a:cs typeface="Segoe UI" panose="020B0502040204020203" pitchFamily="34" charset="0"/>
              </a:rPr>
              <a:t>Number of credits (both cumulative and, if organized by year, for each year)</a:t>
            </a:r>
            <a:endParaRPr lang="en-US" sz="6400" kern="100" dirty="0">
              <a:solidFill>
                <a:schemeClr val="tx1"/>
              </a:solidFill>
              <a:effectLst/>
              <a:ea typeface="Aptos" panose="020B0004020202020204" pitchFamily="34" charset="0"/>
              <a:cs typeface="Times New Roman" panose="02020603050405020304" pitchFamily="18" charset="0"/>
            </a:endParaRPr>
          </a:p>
          <a:p>
            <a:pPr marL="342900" marR="0" lvl="0" indent="-342900" fontAlgn="base">
              <a:lnSpc>
                <a:spcPct val="115000"/>
              </a:lnSpc>
              <a:spcBef>
                <a:spcPts val="0"/>
              </a:spcBef>
              <a:spcAft>
                <a:spcPts val="800"/>
              </a:spcAft>
              <a:buSzPts val="1000"/>
              <a:buFont typeface="Symbol" pitchFamily="2" charset="2"/>
              <a:buChar char=""/>
              <a:tabLst>
                <a:tab pos="457200" algn="l"/>
              </a:tabLst>
            </a:pPr>
            <a:r>
              <a:rPr lang="en-US" sz="6400" kern="100" dirty="0">
                <a:solidFill>
                  <a:schemeClr val="tx1"/>
                </a:solidFill>
                <a:effectLst/>
                <a:ea typeface="Aptos" panose="020B0004020202020204" pitchFamily="34" charset="0"/>
                <a:cs typeface="Segoe UI" panose="020B0502040204020203" pitchFamily="34" charset="0"/>
              </a:rPr>
              <a:t>GPA (both cumulative and, if organized by year, for each year)</a:t>
            </a:r>
            <a:endParaRPr lang="en-US" sz="6400" kern="100" dirty="0">
              <a:solidFill>
                <a:schemeClr val="tx1"/>
              </a:solidFill>
              <a:effectLst/>
              <a:ea typeface="Aptos" panose="020B0004020202020204" pitchFamily="34" charset="0"/>
              <a:cs typeface="Times New Roman" panose="02020603050405020304" pitchFamily="18" charset="0"/>
            </a:endParaRPr>
          </a:p>
          <a:p>
            <a:pPr marL="342900" marR="0" lvl="0" indent="-342900" fontAlgn="base">
              <a:lnSpc>
                <a:spcPct val="115000"/>
              </a:lnSpc>
              <a:spcBef>
                <a:spcPts val="0"/>
              </a:spcBef>
              <a:spcAft>
                <a:spcPts val="800"/>
              </a:spcAft>
              <a:buSzPts val="1000"/>
              <a:buFont typeface="Symbol" pitchFamily="2" charset="2"/>
              <a:buChar char=""/>
              <a:tabLst>
                <a:tab pos="457200" algn="l"/>
              </a:tabLst>
            </a:pPr>
            <a:r>
              <a:rPr lang="en-US" sz="6400" kern="100" dirty="0">
                <a:solidFill>
                  <a:schemeClr val="tx1"/>
                </a:solidFill>
                <a:effectLst/>
                <a:ea typeface="Aptos" panose="020B0004020202020204" pitchFamily="34" charset="0"/>
                <a:cs typeface="Segoe UI" panose="020B0502040204020203" pitchFamily="34" charset="0"/>
              </a:rPr>
              <a:t>Grading scale</a:t>
            </a:r>
            <a:endParaRPr lang="en-US" sz="6400" kern="100" dirty="0">
              <a:solidFill>
                <a:schemeClr val="tx1"/>
              </a:solidFill>
              <a:effectLst/>
              <a:ea typeface="Aptos" panose="020B0004020202020204" pitchFamily="34" charset="0"/>
              <a:cs typeface="Times New Roman" panose="02020603050405020304" pitchFamily="18" charset="0"/>
            </a:endParaRPr>
          </a:p>
          <a:p>
            <a:endParaRPr lang="en-US" dirty="0"/>
          </a:p>
        </p:txBody>
      </p:sp>
      <p:pic>
        <p:nvPicPr>
          <p:cNvPr id="2" name="Picture 1">
            <a:extLst>
              <a:ext uri="{FF2B5EF4-FFF2-40B4-BE49-F238E27FC236}">
                <a16:creationId xmlns:a16="http://schemas.microsoft.com/office/drawing/2014/main" id="{3FEB8A51-07D4-7151-754B-548C3336111D}"/>
              </a:ext>
            </a:extLst>
          </p:cNvPr>
          <p:cNvPicPr>
            <a:picLocks noChangeAspect="1"/>
          </p:cNvPicPr>
          <p:nvPr/>
        </p:nvPicPr>
        <p:blipFill>
          <a:blip r:embed="rId3"/>
          <a:stretch>
            <a:fillRect/>
          </a:stretch>
        </p:blipFill>
        <p:spPr>
          <a:xfrm>
            <a:off x="7507009" y="5614308"/>
            <a:ext cx="4950381" cy="1243692"/>
          </a:xfrm>
          <a:prstGeom prst="rect">
            <a:avLst/>
          </a:prstGeom>
        </p:spPr>
      </p:pic>
    </p:spTree>
    <p:extLst>
      <p:ext uri="{BB962C8B-B14F-4D97-AF65-F5344CB8AC3E}">
        <p14:creationId xmlns:p14="http://schemas.microsoft.com/office/powerpoint/2010/main" val="4198640183"/>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5490</TotalTime>
  <Words>2740</Words>
  <Application>Microsoft Macintosh PowerPoint</Application>
  <PresentationFormat>Widescreen</PresentationFormat>
  <Paragraphs>214</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Arial</vt:lpstr>
      <vt:lpstr>Calibri</vt:lpstr>
      <vt:lpstr>Gill Sans MT</vt:lpstr>
      <vt:lpstr>Symbol</vt:lpstr>
      <vt:lpstr>Times New Roman</vt:lpstr>
      <vt:lpstr>Parcel</vt:lpstr>
      <vt:lpstr>High School Help &amp; Planning</vt:lpstr>
      <vt:lpstr>Topics Covered </vt:lpstr>
      <vt:lpstr>Understanding The Laws</vt:lpstr>
      <vt:lpstr>Best Record Keeping Practices </vt:lpstr>
      <vt:lpstr>Annual Evaluations</vt:lpstr>
      <vt:lpstr>Florida Home Education  Graduation Requirements </vt:lpstr>
      <vt:lpstr>Florida Diploma Requirements Public vs home education</vt:lpstr>
      <vt:lpstr>  Transcript General guidelines </vt:lpstr>
      <vt:lpstr>Transcript Must-Haves</vt:lpstr>
      <vt:lpstr>Course Descriptions</vt:lpstr>
      <vt:lpstr>Course Descriptions</vt:lpstr>
      <vt:lpstr> Graduation  &amp;  Affidavit of Completion </vt:lpstr>
      <vt:lpstr>what you do is a result of what you are  </vt:lpstr>
      <vt:lpstr> Home Expectations for CEDAR HIGH SCHOOL </vt:lpstr>
      <vt:lpstr> For Students Who Struggle Academically </vt:lpstr>
      <vt:lpstr>Consistency is key</vt:lpstr>
      <vt:lpstr>Preparing for College</vt:lpstr>
      <vt:lpstr>Preparing for College Scholarships and Financial Aid </vt:lpstr>
      <vt:lpstr>Test Prep Courses</vt:lpstr>
      <vt:lpstr>Bright Futures</vt:lpstr>
      <vt:lpstr>COURSE Planning</vt:lpstr>
      <vt:lpstr>Outside of cedar suggestions </vt:lpstr>
      <vt:lpstr>Internships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CEDAR High school help &amp; planning</dc:title>
  <dc:creator>Rachel Abel</dc:creator>
  <cp:lastModifiedBy>Rachel Abel</cp:lastModifiedBy>
  <cp:revision>13</cp:revision>
  <cp:lastPrinted>2024-08-15T11:01:15Z</cp:lastPrinted>
  <dcterms:created xsi:type="dcterms:W3CDTF">2024-07-24T12:01:16Z</dcterms:created>
  <dcterms:modified xsi:type="dcterms:W3CDTF">2024-08-16T00:23:47Z</dcterms:modified>
</cp:coreProperties>
</file>